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689" r:id="rId2"/>
    <p:sldMasterId id="2147483707" r:id="rId3"/>
    <p:sldMasterId id="2147483705" r:id="rId4"/>
  </p:sldMasterIdLst>
  <p:notesMasterIdLst>
    <p:notesMasterId r:id="rId42"/>
  </p:notesMasterIdLst>
  <p:sldIdLst>
    <p:sldId id="280" r:id="rId5"/>
    <p:sldId id="877" r:id="rId6"/>
    <p:sldId id="2145706230" r:id="rId7"/>
    <p:sldId id="2145706231" r:id="rId8"/>
    <p:sldId id="2145706232" r:id="rId9"/>
    <p:sldId id="2145706229" r:id="rId10"/>
    <p:sldId id="1014" r:id="rId11"/>
    <p:sldId id="2145706233" r:id="rId12"/>
    <p:sldId id="1032" r:id="rId13"/>
    <p:sldId id="2145706234" r:id="rId14"/>
    <p:sldId id="2145706235" r:id="rId15"/>
    <p:sldId id="1043" r:id="rId16"/>
    <p:sldId id="634" r:id="rId17"/>
    <p:sldId id="2145706237" r:id="rId18"/>
    <p:sldId id="1010" r:id="rId19"/>
    <p:sldId id="2145706238" r:id="rId20"/>
    <p:sldId id="2145706239" r:id="rId21"/>
    <p:sldId id="2145706240" r:id="rId22"/>
    <p:sldId id="2145706244" r:id="rId23"/>
    <p:sldId id="2145706228" r:id="rId24"/>
    <p:sldId id="840" r:id="rId25"/>
    <p:sldId id="570" r:id="rId26"/>
    <p:sldId id="587" r:id="rId27"/>
    <p:sldId id="2145706236" r:id="rId28"/>
    <p:sldId id="938" r:id="rId29"/>
    <p:sldId id="1023" r:id="rId30"/>
    <p:sldId id="2145706224" r:id="rId31"/>
    <p:sldId id="1034" r:id="rId32"/>
    <p:sldId id="282" r:id="rId33"/>
    <p:sldId id="2145706245" r:id="rId34"/>
    <p:sldId id="2145706246" r:id="rId35"/>
    <p:sldId id="2145706189" r:id="rId36"/>
    <p:sldId id="2145706242" r:id="rId37"/>
    <p:sldId id="2145706247" r:id="rId38"/>
    <p:sldId id="1022" r:id="rId39"/>
    <p:sldId id="1035" r:id="rId40"/>
    <p:sldId id="1036" r:id="rId41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830B"/>
    <a:srgbClr val="272510"/>
    <a:srgbClr val="2C5217"/>
    <a:srgbClr val="242E13"/>
    <a:srgbClr val="1E3507"/>
    <a:srgbClr val="FFFFFF"/>
    <a:srgbClr val="6C9044"/>
    <a:srgbClr val="767A84"/>
    <a:srgbClr val="2F2213"/>
    <a:srgbClr val="573E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33" autoAdjust="0"/>
    <p:restoredTop sz="94560"/>
  </p:normalViewPr>
  <p:slideViewPr>
    <p:cSldViewPr snapToGrid="0" snapToObjects="1">
      <p:cViewPr varScale="1">
        <p:scale>
          <a:sx n="110" d="100"/>
          <a:sy n="110" d="100"/>
        </p:scale>
        <p:origin x="296" y="1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824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85B4E-B76D-4810-A6D2-35843C3D9219}" type="datetimeFigureOut">
              <a:rPr lang="fr-FR" smtClean="0"/>
              <a:t>04/12/2024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8ACD7-F644-4348-8A88-C701CDDF84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849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0830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Luc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1988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Luc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318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DB6C554-8E1E-8748-8879-7AEAB03037AA}" type="slidenum">
              <a:rPr lang="fr-FR" sz="1200"/>
              <a:pPr/>
              <a:t>13</a:t>
            </a:fld>
            <a:endParaRPr lang="fr-FR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cs typeface="+mn-cs"/>
              </a:rPr>
              <a:t>Luc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err="1">
                <a:cs typeface="+mn-cs"/>
              </a:rPr>
              <a:t>Spawning</a:t>
            </a:r>
            <a:r>
              <a:rPr lang="fr-FR" dirty="0">
                <a:cs typeface="+mn-cs"/>
              </a:rPr>
              <a:t> = fraie = </a:t>
            </a:r>
            <a:r>
              <a:rPr lang="fr-FR" dirty="0" err="1">
                <a:cs typeface="+mn-cs"/>
              </a:rPr>
              <a:t>period</a:t>
            </a:r>
            <a:r>
              <a:rPr lang="fr-FR" dirty="0">
                <a:cs typeface="+mn-cs"/>
              </a:rPr>
              <a:t> of reproduction (</a:t>
            </a:r>
            <a:r>
              <a:rPr lang="fr-FR" dirty="0" err="1">
                <a:cs typeface="+mn-cs"/>
              </a:rPr>
              <a:t>breeding</a:t>
            </a:r>
            <a:r>
              <a:rPr lang="fr-FR" dirty="0">
                <a:cs typeface="+mn-cs"/>
              </a:rPr>
              <a:t>)</a:t>
            </a:r>
          </a:p>
          <a:p>
            <a:pPr eaLnBrk="1" hangingPunct="1">
              <a:defRPr/>
            </a:pPr>
            <a:endParaRPr lang="fr-FR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24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0F2B2E-BF57-2B48-AA35-2E0E69870D2D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845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Laurent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0781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Laurent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3143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Laurent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714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Laurent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195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Luc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0F2B2E-BF57-2B48-AA35-2E0E69870D2D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1720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Luc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279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Laurent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990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9DC97A-A68B-B942-B03A-03B57407B153}" type="slidenum">
              <a:rPr lang="fr-FR"/>
              <a:pPr>
                <a:defRPr/>
              </a:pPr>
              <a:t>22</a:t>
            </a:fld>
            <a:endParaRPr lang="fr-FR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fr-FR" dirty="0">
                <a:cs typeface="+mn-cs"/>
              </a:rPr>
              <a:t>Luc</a:t>
            </a:r>
          </a:p>
        </p:txBody>
      </p:sp>
    </p:spTree>
    <p:extLst>
      <p:ext uri="{BB962C8B-B14F-4D97-AF65-F5344CB8AC3E}">
        <p14:creationId xmlns:p14="http://schemas.microsoft.com/office/powerpoint/2010/main" val="3455585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Luc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7595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Laurent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591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Laurent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2E709-2BFC-6F4C-B92D-3A15AD7A862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861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DB6C554-8E1E-8748-8879-7AEAB03037AA}" type="slidenum">
              <a:rPr lang="fr-FR" sz="1200"/>
              <a:pPr/>
              <a:t>26</a:t>
            </a:fld>
            <a:endParaRPr lang="fr-FR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Luc</a:t>
            </a: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occupying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extensive flat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landscapes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particularly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vulnerable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must disperse over longer distances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mountainous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pace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shifting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climates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FR" dirty="0"/>
          </a:p>
          <a:p>
            <a:pPr eaLnBrk="1" hangingPunct="1">
              <a:defRPr/>
            </a:pPr>
            <a:endParaRPr lang="fr-FR" dirty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Luc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49698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Luc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1471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Laurent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50057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Laurent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1086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Luc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685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Laurent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39917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Laurent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8802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Courbe en gras: régression classique: sur les moyennes (qui comporte des valeurs </a:t>
            </a:r>
            <a:r>
              <a:rPr lang="fr-FR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extremes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aberrantes)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régressions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quantiles permettent une description plus riche que les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régressions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linéaires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classiques, puisqu’elles s’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intéressent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à l’ensemble de la distribution de la variable d’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intérêt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non seulement à la moyenne de celle-ci. </a:t>
            </a:r>
            <a:endParaRPr lang="fr-FR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Régression par quantiles: les 10 % des diversités les plus faibles observées; puis les 10 à 25 % les plus faibles... et enfin les valeurs les plus fortes, entre 99 et 100 % de la gamme des valeurs)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Conclusion: pout tous les niveaux de diversité de pathogènes, on trouve cette relation entre </a:t>
            </a:r>
            <a:r>
              <a:rPr lang="fr-FR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pathogènes et </a:t>
            </a:r>
            <a:r>
              <a:rPr lang="fr-FR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arbres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EEB9C-DB42-F947-AAC3-5199168D9AFE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4183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Laurent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81482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Laurent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116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Laurent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16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Laurent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651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Luc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0954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Luc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844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Laurent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6935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Luc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326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454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842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ec logo UVED_Texte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8">
            <a:extLst>
              <a:ext uri="{FF2B5EF4-FFF2-40B4-BE49-F238E27FC236}">
                <a16:creationId xmlns:a16="http://schemas.microsoft.com/office/drawing/2014/main" id="{F1659677-E09F-455D-FB7A-0C72EB3CF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1139488" cy="5780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1" kern="1200" dirty="0">
                <a:solidFill>
                  <a:srgbClr val="65830B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B74A0FC-557A-AB49-E7A4-7B082AF66A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79293" y="5987846"/>
            <a:ext cx="1131896" cy="643308"/>
          </a:xfrm>
          <a:prstGeom prst="rect">
            <a:avLst/>
          </a:prstGeom>
        </p:spPr>
      </p:pic>
      <p:sp>
        <p:nvSpPr>
          <p:cNvPr id="13" name="Espace réservé du contenu 9">
            <a:extLst>
              <a:ext uri="{FF2B5EF4-FFF2-40B4-BE49-F238E27FC236}">
                <a16:creationId xmlns:a16="http://schemas.microsoft.com/office/drawing/2014/main" id="{05E9DC99-BD69-1743-07EC-3E594F9A5DB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1175" y="1788607"/>
            <a:ext cx="11139488" cy="4602667"/>
          </a:xfrm>
          <a:prstGeom prst="rect">
            <a:avLst/>
          </a:prstGeom>
        </p:spPr>
        <p:txBody>
          <a:bodyPr/>
          <a:lstStyle>
            <a:lvl1pPr marL="444500" indent="-444500">
              <a:lnSpc>
                <a:spcPct val="100000"/>
              </a:lnSpc>
              <a:spcBef>
                <a:spcPts val="1800"/>
              </a:spcBef>
              <a:buClr>
                <a:srgbClr val="65830B"/>
              </a:buClr>
              <a:buFont typeface="Wingdings" panose="05000000000000000000" pitchFamily="2" charset="2"/>
              <a:buChar char=""/>
              <a:defRPr sz="1800"/>
            </a:lvl1pPr>
            <a:lvl2pPr marL="812800" indent="-355600">
              <a:lnSpc>
                <a:spcPct val="100000"/>
              </a:lnSpc>
              <a:spcBef>
                <a:spcPts val="1200"/>
              </a:spcBef>
              <a:buClr>
                <a:srgbClr val="65830B"/>
              </a:buClr>
              <a:buFont typeface="Wingdings 3" panose="05040102010807070707" pitchFamily="18" charset="2"/>
              <a:buChar char="Ê"/>
              <a:defRPr sz="1800">
                <a:latin typeface="+mj-lt"/>
              </a:defRPr>
            </a:lvl2pPr>
            <a:lvl3pPr marL="1041400" indent="-228600">
              <a:lnSpc>
                <a:spcPct val="100000"/>
              </a:lnSpc>
              <a:spcBef>
                <a:spcPts val="600"/>
              </a:spcBef>
              <a:buClr>
                <a:srgbClr val="65830B"/>
              </a:buClr>
              <a:buFont typeface="Wingdings" panose="05000000000000000000" pitchFamily="2" charset="2"/>
              <a:buChar char=""/>
              <a:defRPr sz="1600"/>
            </a:lvl3pPr>
            <a:lvl4pPr marL="1219200" indent="-177800">
              <a:lnSpc>
                <a:spcPct val="100000"/>
              </a:lnSpc>
              <a:spcBef>
                <a:spcPts val="600"/>
              </a:spcBef>
              <a:buClr>
                <a:srgbClr val="65830B"/>
              </a:buClr>
              <a:buFont typeface="Calibri" panose="020F0502020204030204" pitchFamily="34" charset="0"/>
              <a:buChar char="◦"/>
              <a:defRPr sz="1600">
                <a:latin typeface="+mj-lt"/>
              </a:defRPr>
            </a:lvl4pPr>
            <a:lvl5pPr marL="1498600" indent="-266700">
              <a:lnSpc>
                <a:spcPct val="100000"/>
              </a:lnSpc>
              <a:spcBef>
                <a:spcPts val="600"/>
              </a:spcBef>
              <a:buClr>
                <a:srgbClr val="65830B"/>
              </a:buClr>
              <a:buFont typeface="Calibri" panose="020F0502020204030204" pitchFamily="34" charset="0"/>
              <a:buChar char="‒"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03399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ec logo UVED_Texte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1517214F-F214-64AA-809B-1E4682C1CE4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1175" y="1789199"/>
            <a:ext cx="11139488" cy="4604400"/>
          </a:xfrm>
          <a:prstGeom prst="rect">
            <a:avLst/>
          </a:prstGeom>
        </p:spPr>
        <p:txBody>
          <a:bodyPr numCol="2" spcCol="360000"/>
          <a:lstStyle>
            <a:lvl1pPr marL="444500" indent="-444500">
              <a:lnSpc>
                <a:spcPct val="100000"/>
              </a:lnSpc>
              <a:spcBef>
                <a:spcPts val="1800"/>
              </a:spcBef>
              <a:buClr>
                <a:srgbClr val="65830B"/>
              </a:buClr>
              <a:buFont typeface="Wingdings" panose="05000000000000000000" pitchFamily="2" charset="2"/>
              <a:buChar char=""/>
              <a:defRPr sz="1800"/>
            </a:lvl1pPr>
            <a:lvl2pPr marL="812800" indent="-355600">
              <a:lnSpc>
                <a:spcPct val="100000"/>
              </a:lnSpc>
              <a:spcBef>
                <a:spcPts val="1200"/>
              </a:spcBef>
              <a:buClr>
                <a:srgbClr val="65830B"/>
              </a:buClr>
              <a:buFont typeface="Wingdings 3" panose="05040102010807070707" pitchFamily="18" charset="2"/>
              <a:buChar char="Ê"/>
              <a:defRPr sz="1800">
                <a:latin typeface="+mj-lt"/>
              </a:defRPr>
            </a:lvl2pPr>
            <a:lvl3pPr marL="1041400" indent="-228600">
              <a:lnSpc>
                <a:spcPct val="100000"/>
              </a:lnSpc>
              <a:spcBef>
                <a:spcPts val="600"/>
              </a:spcBef>
              <a:buClr>
                <a:srgbClr val="65830B"/>
              </a:buClr>
              <a:buFont typeface="Wingdings" panose="05000000000000000000" pitchFamily="2" charset="2"/>
              <a:buChar char=""/>
              <a:defRPr sz="1600"/>
            </a:lvl3pPr>
            <a:lvl4pPr marL="1219200" indent="-177800">
              <a:lnSpc>
                <a:spcPct val="100000"/>
              </a:lnSpc>
              <a:spcBef>
                <a:spcPts val="600"/>
              </a:spcBef>
              <a:buClr>
                <a:srgbClr val="65830B"/>
              </a:buClr>
              <a:buFont typeface="Calibri" panose="020F0502020204030204" pitchFamily="34" charset="0"/>
              <a:buChar char="◦"/>
              <a:defRPr sz="1600">
                <a:latin typeface="+mj-lt"/>
              </a:defRPr>
            </a:lvl4pPr>
            <a:lvl5pPr marL="1498600" indent="-266700">
              <a:lnSpc>
                <a:spcPct val="100000"/>
              </a:lnSpc>
              <a:spcBef>
                <a:spcPts val="600"/>
              </a:spcBef>
              <a:buClr>
                <a:srgbClr val="65830B"/>
              </a:buClr>
              <a:buFont typeface="Calibri" panose="020F0502020204030204" pitchFamily="34" charset="0"/>
              <a:buChar char="‒"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432378D4-72F1-163E-48EA-284C3985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1139488" cy="5780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1" kern="1200" dirty="0">
                <a:solidFill>
                  <a:srgbClr val="65830B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A015044-E954-AE18-5718-60D0FAC91A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79293" y="5987846"/>
            <a:ext cx="1131896" cy="64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25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ec logo UVED_San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32378D4-72F1-163E-48EA-284C3985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1139488" cy="5780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1" kern="1200" dirty="0">
                <a:solidFill>
                  <a:srgbClr val="65830B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A015044-E954-AE18-5718-60D0FAC91A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79293" y="5987846"/>
            <a:ext cx="1131896" cy="64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45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CE3593-62B0-CF59-E5C9-037837713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B740FE7-33B0-BA4E-00C2-8445A5687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C751CF-1BF6-1875-98AB-22C5B6C7F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E90A-FBFC-174D-8928-6BBFEBB9BEC8}" type="datetimeFigureOut">
              <a:rPr lang="fr-FR" smtClean="0"/>
              <a:t>04/12/2024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E630BC-11AE-34EE-094D-6341785B4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75E6FA-67E4-6ADC-220C-5526EB1D0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A4F8-8416-1148-99BB-5493131910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1833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1BDE23-C689-544A-80EC-B927C6863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A18D25-7D73-7076-0E98-D06C2D826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7DB30E-DEE6-A5E4-B31D-8A7359005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807C-666F-854D-8E6E-796C9558DA0F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B86104-9DB2-E817-1EB9-6F0782BA9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24D040-2625-50D4-7560-2992DED68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E63C-1055-5C4C-B103-FBF98905CD7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86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logo UVED_Texte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1517214F-F214-64AA-809B-1E4682C1CE4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1175" y="1788607"/>
            <a:ext cx="11139488" cy="4602667"/>
          </a:xfrm>
          <a:prstGeom prst="rect">
            <a:avLst/>
          </a:prstGeom>
        </p:spPr>
        <p:txBody>
          <a:bodyPr/>
          <a:lstStyle>
            <a:lvl1pPr marL="444500" indent="-444500">
              <a:lnSpc>
                <a:spcPct val="100000"/>
              </a:lnSpc>
              <a:spcBef>
                <a:spcPts val="1800"/>
              </a:spcBef>
              <a:buClr>
                <a:srgbClr val="65830B"/>
              </a:buClr>
              <a:buFont typeface="Wingdings" panose="05000000000000000000" pitchFamily="2" charset="2"/>
              <a:buChar char=""/>
              <a:defRPr sz="1800"/>
            </a:lvl1pPr>
            <a:lvl2pPr marL="812800" indent="-355600">
              <a:lnSpc>
                <a:spcPct val="100000"/>
              </a:lnSpc>
              <a:spcBef>
                <a:spcPts val="1200"/>
              </a:spcBef>
              <a:buClr>
                <a:srgbClr val="65830B"/>
              </a:buClr>
              <a:buFont typeface="Wingdings 3" panose="05040102010807070707" pitchFamily="18" charset="2"/>
              <a:buChar char="Ê"/>
              <a:defRPr sz="1800">
                <a:latin typeface="+mj-lt"/>
              </a:defRPr>
            </a:lvl2pPr>
            <a:lvl3pPr marL="1041400" indent="-228600">
              <a:lnSpc>
                <a:spcPct val="100000"/>
              </a:lnSpc>
              <a:spcBef>
                <a:spcPts val="600"/>
              </a:spcBef>
              <a:buClr>
                <a:srgbClr val="65830B"/>
              </a:buClr>
              <a:buFont typeface="Wingdings" panose="05000000000000000000" pitchFamily="2" charset="2"/>
              <a:buChar char=""/>
              <a:defRPr sz="1600"/>
            </a:lvl3pPr>
            <a:lvl4pPr marL="1219200" indent="-177800">
              <a:lnSpc>
                <a:spcPct val="100000"/>
              </a:lnSpc>
              <a:spcBef>
                <a:spcPts val="600"/>
              </a:spcBef>
              <a:buClr>
                <a:srgbClr val="65830B"/>
              </a:buClr>
              <a:buFont typeface="Calibri" panose="020F0502020204030204" pitchFamily="34" charset="0"/>
              <a:buChar char="◦"/>
              <a:defRPr sz="1600">
                <a:latin typeface="+mj-lt"/>
              </a:defRPr>
            </a:lvl4pPr>
            <a:lvl5pPr marL="1498600" indent="-266700">
              <a:lnSpc>
                <a:spcPct val="100000"/>
              </a:lnSpc>
              <a:spcBef>
                <a:spcPts val="600"/>
              </a:spcBef>
              <a:buClr>
                <a:srgbClr val="65830B"/>
              </a:buClr>
              <a:buFont typeface="Calibri" panose="020F0502020204030204" pitchFamily="34" charset="0"/>
              <a:buChar char="‒"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432378D4-72F1-163E-48EA-284C3985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1139488" cy="5780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1" kern="1200" dirty="0">
                <a:solidFill>
                  <a:srgbClr val="65830B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80764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logo UVED_Texte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1517214F-F214-64AA-809B-1E4682C1CE4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1175" y="1789199"/>
            <a:ext cx="11139488" cy="4604400"/>
          </a:xfrm>
          <a:prstGeom prst="rect">
            <a:avLst/>
          </a:prstGeom>
        </p:spPr>
        <p:txBody>
          <a:bodyPr numCol="2" spcCol="360000"/>
          <a:lstStyle>
            <a:lvl1pPr marL="444500" indent="-444500">
              <a:lnSpc>
                <a:spcPct val="100000"/>
              </a:lnSpc>
              <a:spcBef>
                <a:spcPts val="1800"/>
              </a:spcBef>
              <a:buClr>
                <a:srgbClr val="65830B"/>
              </a:buClr>
              <a:buFont typeface="Wingdings" panose="05000000000000000000" pitchFamily="2" charset="2"/>
              <a:buChar char=""/>
              <a:defRPr sz="1800"/>
            </a:lvl1pPr>
            <a:lvl2pPr marL="812800" indent="-355600">
              <a:lnSpc>
                <a:spcPct val="100000"/>
              </a:lnSpc>
              <a:spcBef>
                <a:spcPts val="1200"/>
              </a:spcBef>
              <a:buClr>
                <a:srgbClr val="65830B"/>
              </a:buClr>
              <a:buFont typeface="Wingdings 3" panose="05040102010807070707" pitchFamily="18" charset="2"/>
              <a:buChar char="Ê"/>
              <a:defRPr sz="1800">
                <a:latin typeface="+mj-lt"/>
              </a:defRPr>
            </a:lvl2pPr>
            <a:lvl3pPr marL="1041400" indent="-228600">
              <a:lnSpc>
                <a:spcPct val="100000"/>
              </a:lnSpc>
              <a:spcBef>
                <a:spcPts val="600"/>
              </a:spcBef>
              <a:buClr>
                <a:srgbClr val="65830B"/>
              </a:buClr>
              <a:buFont typeface="Wingdings" panose="05000000000000000000" pitchFamily="2" charset="2"/>
              <a:buChar char=""/>
              <a:defRPr sz="1600"/>
            </a:lvl3pPr>
            <a:lvl4pPr marL="1219200" indent="-177800">
              <a:lnSpc>
                <a:spcPct val="100000"/>
              </a:lnSpc>
              <a:spcBef>
                <a:spcPts val="600"/>
              </a:spcBef>
              <a:buClr>
                <a:srgbClr val="65830B"/>
              </a:buClr>
              <a:buFont typeface="Calibri" panose="020F0502020204030204" pitchFamily="34" charset="0"/>
              <a:buChar char="◦"/>
              <a:defRPr sz="1600">
                <a:latin typeface="+mj-lt"/>
              </a:defRPr>
            </a:lvl4pPr>
            <a:lvl5pPr marL="1498600" indent="-266700">
              <a:lnSpc>
                <a:spcPct val="100000"/>
              </a:lnSpc>
              <a:spcBef>
                <a:spcPts val="600"/>
              </a:spcBef>
              <a:buClr>
                <a:srgbClr val="65830B"/>
              </a:buClr>
              <a:buFont typeface="Calibri" panose="020F0502020204030204" pitchFamily="34" charset="0"/>
              <a:buChar char="‒"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432378D4-72F1-163E-48EA-284C3985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1139488" cy="5780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1" kern="1200" dirty="0">
                <a:solidFill>
                  <a:srgbClr val="65830B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89999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logo UVED_San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32378D4-72F1-163E-48EA-284C3985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1139488" cy="5780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1" kern="1200" dirty="0">
                <a:solidFill>
                  <a:srgbClr val="65830B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4219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DD59C2A-68A6-5202-D2A3-E8755F7A2C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B03BCF5-CD56-BF6C-438C-809085A0E0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6054" y="183078"/>
            <a:ext cx="2152886" cy="1223583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182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F40FC85-C6C1-EA0D-C26D-02907CDD68A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3" y="0"/>
            <a:ext cx="12191994" cy="685799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B588A0C-6AAE-64A2-3B28-771ADDF9F6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253651" y="129993"/>
            <a:ext cx="880254" cy="591421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A909883-FF78-8E23-7E23-1498B9AF7031}"/>
              </a:ext>
            </a:extLst>
          </p:cNvPr>
          <p:cNvSpPr txBox="1"/>
          <p:nvPr userDrawn="1"/>
        </p:nvSpPr>
        <p:spPr>
          <a:xfrm>
            <a:off x="1917290" y="125013"/>
            <a:ext cx="10125225" cy="587428"/>
          </a:xfrm>
          <a:prstGeom prst="rect">
            <a:avLst/>
          </a:prstGeom>
          <a:effectLst/>
        </p:spPr>
        <p:txBody>
          <a:bodyPr wrap="square" rtlCol="0" anchor="ctr" anchorCtr="0">
            <a:noAutofit/>
          </a:bodyPr>
          <a:lstStyle/>
          <a:p>
            <a:pPr marL="0" indent="0" algn="r">
              <a:buNone/>
            </a:pPr>
            <a:r>
              <a:rPr lang="fr-FR" sz="2800" b="1" i="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62000"/>
                    </a:prstClr>
                  </a:outerShdw>
                </a:effectLst>
              </a:rPr>
              <a:t>Les interactions Climat / Biodiversité, </a:t>
            </a:r>
            <a:r>
              <a:rPr lang="fr-FR" sz="2800" b="0" i="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62000"/>
                    </a:prstClr>
                  </a:outerShdw>
                </a:effectLst>
              </a:rPr>
              <a:t>avec L. </a:t>
            </a:r>
            <a:r>
              <a:rPr lang="fr-FR" sz="2800" b="0" i="0" dirty="0" err="1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62000"/>
                    </a:prstClr>
                  </a:outerShdw>
                </a:effectLst>
              </a:rPr>
              <a:t>Abbadie</a:t>
            </a:r>
            <a:r>
              <a:rPr lang="fr-FR" sz="2800" b="0" i="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62000"/>
                    </a:prstClr>
                  </a:outerShdw>
                </a:effectLst>
              </a:rPr>
              <a:t> et L. Bopp</a:t>
            </a:r>
            <a:endParaRPr lang="fr-FR" sz="2800" b="0" i="0" dirty="0">
              <a:solidFill>
                <a:schemeClr val="bg1"/>
              </a:solidFill>
              <a:effectLst>
                <a:outerShdw blurRad="114300" dist="38100" dir="2700000" algn="tl" rotWithShape="0">
                  <a:prstClr val="black">
                    <a:alpha val="62000"/>
                  </a:prstClr>
                </a:outerShdw>
              </a:effectLst>
              <a:latin typeface="+mj-lt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503211-05D8-EEA2-2922-9B9DCD43A300}"/>
              </a:ext>
            </a:extLst>
          </p:cNvPr>
          <p:cNvSpPr/>
          <p:nvPr userDrawn="1"/>
        </p:nvSpPr>
        <p:spPr>
          <a:xfrm>
            <a:off x="149485" y="851409"/>
            <a:ext cx="11893030" cy="5876597"/>
          </a:xfrm>
          <a:prstGeom prst="roundRect">
            <a:avLst>
              <a:gd name="adj" fmla="val 2092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164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708" r:id="rId4"/>
    <p:sldLayoutId id="214748370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F40FC85-C6C1-EA0D-C26D-02907CDD68A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" y="0"/>
            <a:ext cx="12191994" cy="685799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B588A0C-6AAE-64A2-3B28-771ADDF9F67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53651" y="129993"/>
            <a:ext cx="880254" cy="591421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A909883-FF78-8E23-7E23-1498B9AF7031}"/>
              </a:ext>
            </a:extLst>
          </p:cNvPr>
          <p:cNvSpPr txBox="1"/>
          <p:nvPr userDrawn="1"/>
        </p:nvSpPr>
        <p:spPr>
          <a:xfrm>
            <a:off x="1917290" y="125013"/>
            <a:ext cx="10125225" cy="587428"/>
          </a:xfrm>
          <a:prstGeom prst="rect">
            <a:avLst/>
          </a:prstGeom>
          <a:effectLst/>
        </p:spPr>
        <p:txBody>
          <a:bodyPr wrap="square" rtlCol="0" anchor="ctr" anchorCtr="0">
            <a:noAutofit/>
          </a:bodyPr>
          <a:lstStyle/>
          <a:p>
            <a:pPr marL="0" indent="0" algn="r">
              <a:buNone/>
            </a:pPr>
            <a:r>
              <a:rPr lang="fr-FR" sz="2800" b="1" i="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62000"/>
                    </a:prstClr>
                  </a:outerShdw>
                </a:effectLst>
              </a:rPr>
              <a:t>Les interactions Climat / Biodiversité, </a:t>
            </a:r>
            <a:r>
              <a:rPr lang="fr-FR" sz="2800" b="0" i="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62000"/>
                    </a:prstClr>
                  </a:outerShdw>
                </a:effectLst>
              </a:rPr>
              <a:t>avec L. </a:t>
            </a:r>
            <a:r>
              <a:rPr lang="fr-FR" sz="2800" b="0" i="0" dirty="0" err="1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62000"/>
                    </a:prstClr>
                  </a:outerShdw>
                </a:effectLst>
              </a:rPr>
              <a:t>Abbadie</a:t>
            </a:r>
            <a:r>
              <a:rPr lang="fr-FR" sz="2800" b="0" i="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62000"/>
                    </a:prstClr>
                  </a:outerShdw>
                </a:effectLst>
              </a:rPr>
              <a:t> et L. Bopp</a:t>
            </a:r>
            <a:endParaRPr lang="fr-FR" sz="2800" b="0" i="0" dirty="0">
              <a:solidFill>
                <a:schemeClr val="bg1"/>
              </a:solidFill>
              <a:effectLst>
                <a:outerShdw blurRad="114300" dist="38100" dir="2700000" algn="tl" rotWithShape="0">
                  <a:prstClr val="black">
                    <a:alpha val="62000"/>
                  </a:prstClr>
                </a:outerShdw>
              </a:effectLst>
              <a:latin typeface="+mj-lt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503211-05D8-EEA2-2922-9B9DCD43A300}"/>
              </a:ext>
            </a:extLst>
          </p:cNvPr>
          <p:cNvSpPr/>
          <p:nvPr userDrawn="1"/>
        </p:nvSpPr>
        <p:spPr>
          <a:xfrm>
            <a:off x="149485" y="851409"/>
            <a:ext cx="11893030" cy="5876597"/>
          </a:xfrm>
          <a:prstGeom prst="roundRect">
            <a:avLst>
              <a:gd name="adj" fmla="val 2092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035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84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2D2B6-77C7-0789-51FA-E429CABCB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22D0E8B-3DD7-9810-38BB-8F88C4A05428}"/>
              </a:ext>
            </a:extLst>
          </p:cNvPr>
          <p:cNvSpPr/>
          <p:nvPr/>
        </p:nvSpPr>
        <p:spPr>
          <a:xfrm>
            <a:off x="3190240" y="3647440"/>
            <a:ext cx="5811520" cy="1554480"/>
          </a:xfrm>
          <a:prstGeom prst="roundRect">
            <a:avLst/>
          </a:prstGeom>
          <a:solidFill>
            <a:srgbClr val="272510">
              <a:alpha val="2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>
                <a:outerShdw blurRad="50800" dist="101600" dir="2700000" algn="tl" rotWithShape="0">
                  <a:prstClr val="black">
                    <a:alpha val="69000"/>
                  </a:prst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E0ECB6-FED9-31E8-9308-F044FBE4F552}"/>
              </a:ext>
            </a:extLst>
          </p:cNvPr>
          <p:cNvSpPr/>
          <p:nvPr/>
        </p:nvSpPr>
        <p:spPr>
          <a:xfrm>
            <a:off x="0" y="5124450"/>
            <a:ext cx="12191999" cy="1733550"/>
          </a:xfrm>
          <a:prstGeom prst="rect">
            <a:avLst/>
          </a:prstGeom>
          <a:gradFill>
            <a:gsLst>
              <a:gs pos="0">
                <a:srgbClr val="242E13">
                  <a:alpha val="0"/>
                </a:srgbClr>
              </a:gs>
              <a:gs pos="100000">
                <a:srgbClr val="242E13">
                  <a:alpha val="6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Sous-titre 2">
            <a:extLst>
              <a:ext uri="{FF2B5EF4-FFF2-40B4-BE49-F238E27FC236}">
                <a16:creationId xmlns:a16="http://schemas.microsoft.com/office/drawing/2014/main" id="{963156A6-93B5-9E02-563C-E2DD4A121E83}"/>
              </a:ext>
            </a:extLst>
          </p:cNvPr>
          <p:cNvSpPr txBox="1">
            <a:spLocks/>
          </p:cNvSpPr>
          <p:nvPr/>
        </p:nvSpPr>
        <p:spPr>
          <a:xfrm>
            <a:off x="2654478" y="1472504"/>
            <a:ext cx="6883044" cy="1966043"/>
          </a:xfrm>
          <a:noFill/>
          <a:effectLst/>
        </p:spPr>
        <p:txBody>
          <a:bodyPr wrap="square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3000"/>
              </a:spcAft>
              <a:buNone/>
            </a:pPr>
            <a:r>
              <a:rPr lang="fr-FR" sz="60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152400" dist="38100" dir="2700000" algn="tl" rotWithShape="0">
                    <a:prstClr val="black">
                      <a:alpha val="79000"/>
                    </a:prstClr>
                  </a:outerShdw>
                </a:effectLst>
                <a:ea typeface="Calibri Light" panose="020F0302020204030204" pitchFamily="34" charset="0"/>
                <a:cs typeface="Calibri Light" panose="020F0302020204030204" pitchFamily="34" charset="0"/>
              </a:rPr>
              <a:t>Les interactions</a:t>
            </a:r>
            <a:br>
              <a:rPr lang="fr-FR" sz="60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152400" dist="38100" dir="2700000" algn="tl" rotWithShape="0">
                    <a:prstClr val="black">
                      <a:alpha val="79000"/>
                    </a:prstClr>
                  </a:outerShdw>
                </a:effectLst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r-FR" sz="60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152400" dist="38100" dir="2700000" algn="tl" rotWithShape="0">
                    <a:prstClr val="black">
                      <a:alpha val="79000"/>
                    </a:prstClr>
                  </a:outerShdw>
                </a:effectLst>
                <a:ea typeface="Calibri Light" panose="020F0302020204030204" pitchFamily="34" charset="0"/>
                <a:cs typeface="Calibri Light" panose="020F0302020204030204" pitchFamily="34" charset="0"/>
              </a:rPr>
              <a:t>Climat / Biodiversité</a:t>
            </a:r>
            <a:endParaRPr lang="fr-FR" sz="4400" b="1" dirty="0">
              <a:ln w="3175">
                <a:noFill/>
              </a:ln>
              <a:effectLst>
                <a:outerShdw blurRad="152400" dist="38100" dir="2700000" algn="tl" rotWithShape="0">
                  <a:prstClr val="black">
                    <a:alpha val="79000"/>
                  </a:prstClr>
                </a:outerShdw>
              </a:effectLst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AFD7352-E0C8-F5E8-475A-3F27A20E558B}"/>
              </a:ext>
            </a:extLst>
          </p:cNvPr>
          <p:cNvGrpSpPr/>
          <p:nvPr/>
        </p:nvGrpSpPr>
        <p:grpSpPr>
          <a:xfrm>
            <a:off x="431773" y="5590907"/>
            <a:ext cx="11272547" cy="993759"/>
            <a:chOff x="431773" y="5590907"/>
            <a:chExt cx="11272547" cy="99375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2D9607C-F042-BBE7-3D23-FD6F0B622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31773" y="5590907"/>
              <a:ext cx="1192210" cy="8010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6BF0C22-DA86-5F4F-DF23-CEEB1377E4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450" r="8720" b="20093"/>
            <a:stretch/>
          </p:blipFill>
          <p:spPr>
            <a:xfrm>
              <a:off x="1538098" y="5815225"/>
              <a:ext cx="10166222" cy="7694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63C0DAF-39D9-3D09-AD97-47BAB5A66336}"/>
              </a:ext>
            </a:extLst>
          </p:cNvPr>
          <p:cNvGrpSpPr/>
          <p:nvPr/>
        </p:nvGrpSpPr>
        <p:grpSpPr>
          <a:xfrm>
            <a:off x="9640698" y="260439"/>
            <a:ext cx="2177078" cy="2166608"/>
            <a:chOff x="9812814" y="260438"/>
            <a:chExt cx="2003778" cy="1994139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09FA59EC-0345-96FC-816C-D4970CC2DD04}"/>
                </a:ext>
              </a:extLst>
            </p:cNvPr>
            <p:cNvGrpSpPr/>
            <p:nvPr/>
          </p:nvGrpSpPr>
          <p:grpSpPr>
            <a:xfrm>
              <a:off x="9812814" y="260438"/>
              <a:ext cx="1993106" cy="878840"/>
              <a:chOff x="9641839" y="260437"/>
              <a:chExt cx="2254885" cy="994269"/>
            </a:xfrm>
          </p:grpSpPr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EB986916-DFCA-9F18-4149-E894F9ED8982}"/>
                  </a:ext>
                </a:extLst>
              </p:cNvPr>
              <p:cNvSpPr/>
              <p:nvPr/>
            </p:nvSpPr>
            <p:spPr>
              <a:xfrm>
                <a:off x="9641839" y="260437"/>
                <a:ext cx="2254885" cy="994269"/>
              </a:xfrm>
              <a:prstGeom prst="roundRect">
                <a:avLst>
                  <a:gd name="adj" fmla="val 10760"/>
                </a:avLst>
              </a:prstGeom>
              <a:solidFill>
                <a:srgbClr val="FFFFFF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8" name="Image 7" descr="Une image contenant Police, Graphique, graphisme, logo&#10;&#10;Description générée automatiquement">
                <a:extLst>
                  <a:ext uri="{FF2B5EF4-FFF2-40B4-BE49-F238E27FC236}">
                    <a16:creationId xmlns:a16="http://schemas.microsoft.com/office/drawing/2014/main" id="{68256DA5-A998-BBF2-D6DF-8A7484EB93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42912" y="342305"/>
                <a:ext cx="2037188" cy="830534"/>
              </a:xfrm>
              <a:prstGeom prst="rect">
                <a:avLst/>
              </a:prstGeom>
            </p:spPr>
          </p:pic>
        </p:grpSp>
        <p:pic>
          <p:nvPicPr>
            <p:cNvPr id="5" name="Image 4" descr="Une image contenant Graphique, Police, cercle, logo&#10;&#10;Description générée automatiquement">
              <a:extLst>
                <a:ext uri="{FF2B5EF4-FFF2-40B4-BE49-F238E27FC236}">
                  <a16:creationId xmlns:a16="http://schemas.microsoft.com/office/drawing/2014/main" id="{F4786C53-54E9-63A2-5D18-F2C8B8026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52435" y="1368648"/>
              <a:ext cx="885929" cy="885929"/>
            </a:xfrm>
            <a:prstGeom prst="rect">
              <a:avLst/>
            </a:prstGeom>
            <a:effectLst>
              <a:outerShdw blurRad="1651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Image 9" descr="Une image contenant Graphique, cercle, Police, logo&#10;&#10;Description générée automatiquement">
              <a:extLst>
                <a:ext uri="{FF2B5EF4-FFF2-40B4-BE49-F238E27FC236}">
                  <a16:creationId xmlns:a16="http://schemas.microsoft.com/office/drawing/2014/main" id="{D61D9A81-7859-D851-83B3-710932336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97425" y="1371632"/>
              <a:ext cx="919167" cy="878840"/>
            </a:xfrm>
            <a:prstGeom prst="rect">
              <a:avLst/>
            </a:prstGeom>
            <a:effectLst>
              <a:outerShdw blurRad="1651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5" name="Sous-titre 2">
            <a:extLst>
              <a:ext uri="{FF2B5EF4-FFF2-40B4-BE49-F238E27FC236}">
                <a16:creationId xmlns:a16="http://schemas.microsoft.com/office/drawing/2014/main" id="{E4ABA317-AA37-FF75-9003-1D31AED5B9D7}"/>
              </a:ext>
            </a:extLst>
          </p:cNvPr>
          <p:cNvSpPr txBox="1">
            <a:spLocks/>
          </p:cNvSpPr>
          <p:nvPr/>
        </p:nvSpPr>
        <p:spPr>
          <a:xfrm>
            <a:off x="3362960" y="3738880"/>
            <a:ext cx="5466080" cy="1371600"/>
          </a:xfrm>
          <a:noFill/>
          <a:effectLst/>
        </p:spPr>
        <p:txBody>
          <a:bodyPr wrap="square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4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 Light" panose="020F0302020204030204" pitchFamily="34" charset="0"/>
                <a:cs typeface="Calibri Light" panose="020F0302020204030204" pitchFamily="34" charset="0"/>
              </a:rPr>
              <a:t>avec Luc ABBADIE (Sorbonne Université)</a:t>
            </a:r>
            <a:br>
              <a:rPr lang="fr-FR" sz="24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r-FR" sz="24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 Light" panose="020F0302020204030204" pitchFamily="34" charset="0"/>
                <a:cs typeface="Calibri Light" panose="020F0302020204030204" pitchFamily="34" charset="0"/>
              </a:rPr>
              <a:t>et Laurent BOPP (CNRS, IPSL)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000" dirty="0">
                <a:ln w="3175">
                  <a:noFill/>
                </a:ln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 Light" panose="020F0302020204030204" pitchFamily="34" charset="0"/>
                <a:cs typeface="Calibri Light" panose="020F0302020204030204" pitchFamily="34" charset="0"/>
              </a:rPr>
              <a:t>Mercredi 4 décembre 2024 à 17h</a:t>
            </a:r>
            <a:endParaRPr lang="fr-FR" sz="4400" dirty="0">
              <a:ln w="3175">
                <a:noFill/>
              </a:ln>
              <a:solidFill>
                <a:schemeClr val="bg1"/>
              </a:solidFill>
              <a:effectLst>
                <a:outerShdw blurRad="114300" dist="38100" dir="2700000" algn="tl" rotWithShape="0">
                  <a:prstClr val="black">
                    <a:alpha val="40000"/>
                  </a:prstClr>
                </a:outerShdw>
              </a:effectLst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14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3C830A5-5B32-A84F-BAC3-81148DB3A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86" y="1731573"/>
            <a:ext cx="3335080" cy="324412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7E4BB27-4DE1-2304-D0A5-161DF816783E}"/>
              </a:ext>
            </a:extLst>
          </p:cNvPr>
          <p:cNvSpPr txBox="1"/>
          <p:nvPr/>
        </p:nvSpPr>
        <p:spPr>
          <a:xfrm>
            <a:off x="526503" y="5173761"/>
            <a:ext cx="30882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00FF"/>
                </a:solidFill>
              </a:rPr>
              <a:t>Perte d’habitats, fragmentation des habitats, pesticides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D7CD3D-43F0-BC86-8563-8B6D4DB42484}"/>
              </a:ext>
            </a:extLst>
          </p:cNvPr>
          <p:cNvSpPr txBox="1"/>
          <p:nvPr/>
        </p:nvSpPr>
        <p:spPr>
          <a:xfrm>
            <a:off x="4499225" y="5173761"/>
            <a:ext cx="30882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00FF"/>
                </a:solidFill>
              </a:rPr>
              <a:t>Surexploitation, modification des milieux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BCE5BA0-4BE8-6F15-D803-112DC6B6B8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2851" t="-5961" r="45104" b="5961"/>
          <a:stretch/>
        </p:blipFill>
        <p:spPr>
          <a:xfrm>
            <a:off x="7665164" y="1482727"/>
            <a:ext cx="4123749" cy="349297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90744C1-6AA1-E4C2-0B07-0A6C446EB907}"/>
              </a:ext>
            </a:extLst>
          </p:cNvPr>
          <p:cNvSpPr txBox="1"/>
          <p:nvPr/>
        </p:nvSpPr>
        <p:spPr>
          <a:xfrm>
            <a:off x="8390731" y="5173761"/>
            <a:ext cx="34873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00FF"/>
                </a:solidFill>
              </a:rPr>
              <a:t>Saisonnalité perturbée, migration vers le nord, extrêmes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EA937E9-57A6-228B-2050-CE7C0E722F47}"/>
              </a:ext>
            </a:extLst>
          </p:cNvPr>
          <p:cNvSpPr txBox="1"/>
          <p:nvPr/>
        </p:nvSpPr>
        <p:spPr>
          <a:xfrm rot="16200000">
            <a:off x="6542437" y="3152243"/>
            <a:ext cx="330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https://</a:t>
            </a:r>
            <a:r>
              <a:rPr lang="fr-FR" sz="800" dirty="0" err="1"/>
              <a:t>pixnio.com</a:t>
            </a:r>
            <a:r>
              <a:rPr lang="fr-FR" sz="800" dirty="0"/>
              <a:t>/</a:t>
            </a:r>
            <a:r>
              <a:rPr lang="fr-FR" sz="800" dirty="0" err="1"/>
              <a:t>fr</a:t>
            </a:r>
            <a:r>
              <a:rPr lang="fr-FR" sz="800" dirty="0"/>
              <a:t>/nature-paysages/ciel-</a:t>
            </a:r>
            <a:r>
              <a:rPr lang="fr-FR" sz="800" dirty="0" err="1"/>
              <a:t>fr</a:t>
            </a:r>
            <a:r>
              <a:rPr lang="fr-FR" sz="800" dirty="0"/>
              <a:t>/ciel-nuage-temps-nuage-atmosphere-ciel-soleil-stratosphere-lumiere-du-soleil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AA9938C-C8E7-5763-656A-39D1278617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02" r="18514"/>
          <a:stretch/>
        </p:blipFill>
        <p:spPr>
          <a:xfrm>
            <a:off x="4452991" y="1731574"/>
            <a:ext cx="3212174" cy="326311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E9C6B76-20B2-565C-A673-9A88E47878F2}"/>
              </a:ext>
            </a:extLst>
          </p:cNvPr>
          <p:cNvSpPr txBox="1"/>
          <p:nvPr/>
        </p:nvSpPr>
        <p:spPr>
          <a:xfrm rot="16200000">
            <a:off x="2382517" y="3259723"/>
            <a:ext cx="3637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https://</a:t>
            </a:r>
            <a:r>
              <a:rPr lang="fr-FR" sz="800" dirty="0" err="1"/>
              <a:t>www.greenpeace.org</a:t>
            </a:r>
            <a:r>
              <a:rPr lang="fr-FR" sz="800" dirty="0"/>
              <a:t>/</a:t>
            </a:r>
            <a:r>
              <a:rPr lang="fr-FR" sz="800" dirty="0" err="1"/>
              <a:t>africa</a:t>
            </a:r>
            <a:r>
              <a:rPr lang="fr-FR" sz="800" dirty="0"/>
              <a:t>/</a:t>
            </a:r>
            <a:r>
              <a:rPr lang="fr-FR" sz="800" dirty="0" err="1"/>
              <a:t>fr</a:t>
            </a:r>
            <a:r>
              <a:rPr lang="fr-FR" sz="800" dirty="0"/>
              <a:t>/les-blogs/13337/senegal-peche-industrielle-et-peche-artisanale-limpossible-cohabitation/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4F2ECBE-74B1-5627-E50E-8696BDB402AD}"/>
              </a:ext>
            </a:extLst>
          </p:cNvPr>
          <p:cNvSpPr txBox="1"/>
          <p:nvPr/>
        </p:nvSpPr>
        <p:spPr>
          <a:xfrm>
            <a:off x="1385834" y="974846"/>
            <a:ext cx="9523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Les trois premières causes de la crise de la biodiversité</a:t>
            </a:r>
          </a:p>
        </p:txBody>
      </p:sp>
    </p:spTree>
    <p:extLst>
      <p:ext uri="{BB962C8B-B14F-4D97-AF65-F5344CB8AC3E}">
        <p14:creationId xmlns:p14="http://schemas.microsoft.com/office/powerpoint/2010/main" val="2818791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7D8F924-808F-D24F-8884-34D168665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99" y="1064711"/>
            <a:ext cx="4982053" cy="570200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89E55DC-2871-794F-9D36-807E48BE4C49}"/>
              </a:ext>
            </a:extLst>
          </p:cNvPr>
          <p:cNvSpPr txBox="1"/>
          <p:nvPr/>
        </p:nvSpPr>
        <p:spPr>
          <a:xfrm>
            <a:off x="3942232" y="6288066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IPBES, 2019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A7D79EE-4F50-5A47-9177-71178CFCB240}"/>
              </a:ext>
            </a:extLst>
          </p:cNvPr>
          <p:cNvSpPr txBox="1"/>
          <p:nvPr/>
        </p:nvSpPr>
        <p:spPr>
          <a:xfrm>
            <a:off x="5481846" y="1538517"/>
            <a:ext cx="448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L’importance des différents facteurs varient en fonction des milieux</a:t>
            </a:r>
          </a:p>
        </p:txBody>
      </p:sp>
    </p:spTree>
    <p:extLst>
      <p:ext uri="{BB962C8B-B14F-4D97-AF65-F5344CB8AC3E}">
        <p14:creationId xmlns:p14="http://schemas.microsoft.com/office/powerpoint/2010/main" val="2066653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7B06DE0-06F5-A342-9AD8-A60A9A68F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33" y="1664927"/>
            <a:ext cx="8867384" cy="494063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615AF2F-84B0-B942-BB00-D988E00AC157}"/>
              </a:ext>
            </a:extLst>
          </p:cNvPr>
          <p:cNvSpPr txBox="1"/>
          <p:nvPr/>
        </p:nvSpPr>
        <p:spPr>
          <a:xfrm>
            <a:off x="9405559" y="2504866"/>
            <a:ext cx="24988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3A2CFF"/>
                </a:solidFill>
              </a:rPr>
              <a:t>La réponse évolutive des vertébrés aux changement climatique est 10 000 fois trop lente !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5D91E8C-D508-E8D4-4B87-AB05C8A02C20}"/>
              </a:ext>
            </a:extLst>
          </p:cNvPr>
          <p:cNvSpPr txBox="1"/>
          <p:nvPr/>
        </p:nvSpPr>
        <p:spPr>
          <a:xfrm>
            <a:off x="1385834" y="974846"/>
            <a:ext cx="9523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Réponses évolutives du vivant au changement climatique</a:t>
            </a:r>
          </a:p>
        </p:txBody>
      </p:sp>
    </p:spTree>
    <p:extLst>
      <p:ext uri="{BB962C8B-B14F-4D97-AF65-F5344CB8AC3E}">
        <p14:creationId xmlns:p14="http://schemas.microsoft.com/office/powerpoint/2010/main" val="3193685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48183" y="1653110"/>
            <a:ext cx="1089446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defRPr/>
            </a:pPr>
            <a:r>
              <a:rPr lang="en-GB" sz="2400" dirty="0">
                <a:solidFill>
                  <a:srgbClr val="7F7F7F"/>
                </a:solidFill>
                <a:latin typeface="Arial" charset="0"/>
              </a:rPr>
              <a:t>Dans le canton de Vaud, </a:t>
            </a:r>
            <a:r>
              <a:rPr lang="en-GB" sz="2400" dirty="0" err="1">
                <a:solidFill>
                  <a:srgbClr val="7F7F7F"/>
                </a:solidFill>
                <a:latin typeface="Arial" charset="0"/>
              </a:rPr>
              <a:t>en</a:t>
            </a:r>
            <a:r>
              <a:rPr lang="en-GB" sz="2400" dirty="0">
                <a:solidFill>
                  <a:srgbClr val="7F7F7F"/>
                </a:solidFill>
                <a:latin typeface="Arial" charset="0"/>
              </a:rPr>
              <a:t> Suisse, la </a:t>
            </a:r>
            <a:r>
              <a:rPr lang="en-GB" sz="2400" dirty="0" err="1">
                <a:solidFill>
                  <a:srgbClr val="7F7F7F"/>
                </a:solidFill>
                <a:latin typeface="Arial" charset="0"/>
              </a:rPr>
              <a:t>fréquence</a:t>
            </a:r>
            <a:r>
              <a:rPr lang="en-GB" sz="2400" dirty="0">
                <a:solidFill>
                  <a:srgbClr val="7F7F7F"/>
                </a:solidFill>
                <a:latin typeface="Arial" charset="0"/>
              </a:rPr>
              <a:t> des chouettes </a:t>
            </a:r>
            <a:r>
              <a:rPr lang="en-GB" sz="2400" dirty="0" err="1">
                <a:solidFill>
                  <a:srgbClr val="7F7F7F"/>
                </a:solidFill>
                <a:latin typeface="Arial" charset="0"/>
              </a:rPr>
              <a:t>hulotte</a:t>
            </a:r>
            <a:r>
              <a:rPr lang="en-GB" sz="2400" dirty="0">
                <a:solidFill>
                  <a:srgbClr val="7F7F7F"/>
                </a:solidFill>
                <a:latin typeface="Arial" charset="0"/>
              </a:rPr>
              <a:t> (</a:t>
            </a:r>
            <a:r>
              <a:rPr lang="en-GB" sz="2400" dirty="0" err="1">
                <a:solidFill>
                  <a:srgbClr val="7F7F7F"/>
                </a:solidFill>
                <a:latin typeface="Arial" charset="0"/>
              </a:rPr>
              <a:t>Strix</a:t>
            </a:r>
            <a:r>
              <a:rPr lang="en-GB" sz="24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rial" charset="0"/>
              </a:rPr>
              <a:t>aluco</a:t>
            </a:r>
            <a:r>
              <a:rPr lang="en-GB" sz="2400" dirty="0">
                <a:solidFill>
                  <a:srgbClr val="7F7F7F"/>
                </a:solidFill>
                <a:latin typeface="Arial" charset="0"/>
              </a:rPr>
              <a:t>) au plumage </a:t>
            </a:r>
            <a:r>
              <a:rPr lang="en-GB" sz="2400" dirty="0" err="1">
                <a:solidFill>
                  <a:srgbClr val="7F7F7F"/>
                </a:solidFill>
                <a:latin typeface="Arial" charset="0"/>
              </a:rPr>
              <a:t>clair</a:t>
            </a:r>
            <a:r>
              <a:rPr lang="en-GB" sz="24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rial" charset="0"/>
              </a:rPr>
              <a:t>régresse</a:t>
            </a:r>
            <a:r>
              <a:rPr lang="en-GB" sz="2400" dirty="0">
                <a:solidFill>
                  <a:srgbClr val="7F7F7F"/>
                </a:solidFill>
                <a:latin typeface="Arial" charset="0"/>
              </a:rPr>
              <a:t> au profit de </a:t>
            </a:r>
            <a:r>
              <a:rPr lang="en-GB" sz="2400" dirty="0" err="1">
                <a:solidFill>
                  <a:srgbClr val="7F7F7F"/>
                </a:solidFill>
                <a:latin typeface="Arial" charset="0"/>
              </a:rPr>
              <a:t>celle</a:t>
            </a:r>
            <a:r>
              <a:rPr lang="en-GB" sz="2400" dirty="0">
                <a:solidFill>
                  <a:srgbClr val="7F7F7F"/>
                </a:solidFill>
                <a:latin typeface="Arial" charset="0"/>
              </a:rPr>
              <a:t> des chouettes </a:t>
            </a:r>
            <a:r>
              <a:rPr lang="en-GB" sz="2400" dirty="0" err="1">
                <a:solidFill>
                  <a:srgbClr val="7F7F7F"/>
                </a:solidFill>
                <a:latin typeface="Arial" charset="0"/>
              </a:rPr>
              <a:t>à</a:t>
            </a:r>
            <a:r>
              <a:rPr lang="en-GB" sz="2400" dirty="0">
                <a:solidFill>
                  <a:srgbClr val="7F7F7F"/>
                </a:solidFill>
                <a:latin typeface="Arial" charset="0"/>
              </a:rPr>
              <a:t> plumage </a:t>
            </a:r>
            <a:r>
              <a:rPr lang="en-GB" sz="2400" dirty="0" err="1">
                <a:solidFill>
                  <a:srgbClr val="7F7F7F"/>
                </a:solidFill>
                <a:latin typeface="Arial" charset="0"/>
              </a:rPr>
              <a:t>foncé</a:t>
            </a:r>
            <a:r>
              <a:rPr lang="en-GB" sz="2400" dirty="0">
                <a:solidFill>
                  <a:srgbClr val="7F7F7F"/>
                </a:solidFill>
                <a:latin typeface="Arial" charset="0"/>
              </a:rPr>
              <a:t> (selection naturelle) </a:t>
            </a:r>
            <a:r>
              <a:rPr lang="en-GB" sz="2400" dirty="0" err="1">
                <a:solidFill>
                  <a:srgbClr val="7F7F7F"/>
                </a:solidFill>
                <a:latin typeface="Arial" charset="0"/>
              </a:rPr>
              <a:t>en</a:t>
            </a:r>
            <a:r>
              <a:rPr lang="en-GB" sz="2400" dirty="0">
                <a:solidFill>
                  <a:srgbClr val="7F7F7F"/>
                </a:solidFill>
                <a:latin typeface="Arial" charset="0"/>
              </a:rPr>
              <a:t> raison de la diminution du </a:t>
            </a:r>
            <a:r>
              <a:rPr lang="en-GB" sz="2400" dirty="0" err="1">
                <a:solidFill>
                  <a:srgbClr val="7F7F7F"/>
                </a:solidFill>
                <a:latin typeface="Arial" charset="0"/>
              </a:rPr>
              <a:t>nombre</a:t>
            </a:r>
            <a:r>
              <a:rPr lang="en-GB" sz="2400" dirty="0">
                <a:solidFill>
                  <a:srgbClr val="7F7F7F"/>
                </a:solidFill>
                <a:latin typeface="Arial" charset="0"/>
              </a:rPr>
              <a:t> de </a:t>
            </a:r>
            <a:r>
              <a:rPr lang="en-GB" sz="2400" dirty="0" err="1">
                <a:solidFill>
                  <a:srgbClr val="7F7F7F"/>
                </a:solidFill>
                <a:latin typeface="Arial" charset="0"/>
              </a:rPr>
              <a:t>jours</a:t>
            </a:r>
            <a:r>
              <a:rPr lang="en-GB" sz="2400" dirty="0">
                <a:solidFill>
                  <a:srgbClr val="7F7F7F"/>
                </a:solidFill>
                <a:latin typeface="Arial" charset="0"/>
              </a:rPr>
              <a:t> de </a:t>
            </a:r>
            <a:r>
              <a:rPr lang="en-GB" sz="2400" dirty="0" err="1">
                <a:solidFill>
                  <a:srgbClr val="7F7F7F"/>
                </a:solidFill>
                <a:latin typeface="Arial" charset="0"/>
              </a:rPr>
              <a:t>paysage</a:t>
            </a:r>
            <a:r>
              <a:rPr lang="en-GB" sz="24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rial" charset="0"/>
              </a:rPr>
              <a:t>enneigé</a:t>
            </a:r>
            <a:r>
              <a:rPr lang="en-GB" sz="2400" dirty="0">
                <a:solidFill>
                  <a:srgbClr val="7F7F7F"/>
                </a:solidFill>
                <a:latin typeface="Arial" charset="0"/>
              </a:rPr>
              <a:t>.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defRPr/>
            </a:pPr>
            <a:endParaRPr lang="en-GB" sz="2400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1" name="Picture 5" descr="DSC_00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4" y="3512024"/>
            <a:ext cx="1869979" cy="281225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SC_00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550" y="3200534"/>
            <a:ext cx="1820871" cy="27410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DSCN119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96" y="2920619"/>
            <a:ext cx="2061193" cy="27488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437695" y="5923535"/>
            <a:ext cx="3050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Roulin</a:t>
            </a:r>
            <a:r>
              <a:rPr lang="en-GB" dirty="0"/>
              <a:t> et al. 2003. Journal of Avian Biology 34: 393-401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20C23D-BD56-AC30-F607-127B60F18101}"/>
              </a:ext>
            </a:extLst>
          </p:cNvPr>
          <p:cNvSpPr txBox="1"/>
          <p:nvPr/>
        </p:nvSpPr>
        <p:spPr>
          <a:xfrm>
            <a:off x="1385834" y="974846"/>
            <a:ext cx="9523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Réponses évolutives du vivant au changement climatique</a:t>
            </a:r>
          </a:p>
        </p:txBody>
      </p:sp>
    </p:spTree>
    <p:extLst>
      <p:ext uri="{BB962C8B-B14F-4D97-AF65-F5344CB8AC3E}">
        <p14:creationId xmlns:p14="http://schemas.microsoft.com/office/powerpoint/2010/main" val="3021308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B481AC4-6EC1-D844-A7E1-12DBDB8CA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70" y="842373"/>
            <a:ext cx="11947046" cy="589662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EAA070E-8D63-264C-A53E-FBF0F3092A27}"/>
              </a:ext>
            </a:extLst>
          </p:cNvPr>
          <p:cNvSpPr txBox="1"/>
          <p:nvPr/>
        </p:nvSpPr>
        <p:spPr>
          <a:xfrm>
            <a:off x="2793304" y="2636525"/>
            <a:ext cx="5586607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ym typeface="Wingdings" pitchFamily="2" charset="2"/>
              </a:rPr>
              <a:t>Quelles rétroactions entre climat et biodiversité ?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2508774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er 45"/>
          <p:cNvGrpSpPr/>
          <p:nvPr/>
        </p:nvGrpSpPr>
        <p:grpSpPr>
          <a:xfrm>
            <a:off x="1012261" y="1417534"/>
            <a:ext cx="7402267" cy="4752057"/>
            <a:chOff x="683568" y="188640"/>
            <a:chExt cx="8460432" cy="6264696"/>
          </a:xfrm>
        </p:grpSpPr>
        <p:sp>
          <p:nvSpPr>
            <p:cNvPr id="47" name="Rectangle 46"/>
            <p:cNvSpPr/>
            <p:nvPr/>
          </p:nvSpPr>
          <p:spPr>
            <a:xfrm>
              <a:off x="3635896" y="764704"/>
              <a:ext cx="1872208" cy="93610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400" b="1" dirty="0"/>
                <a:t>Atmosphère</a:t>
              </a:r>
            </a:p>
            <a:p>
              <a:pPr algn="ctr"/>
              <a:r>
                <a:rPr lang="fr-FR" b="1" dirty="0"/>
                <a:t>589 + </a:t>
              </a:r>
              <a:r>
                <a:rPr lang="fr-FR" b="1" dirty="0">
                  <a:solidFill>
                    <a:srgbClr val="FF0000"/>
                  </a:solidFill>
                </a:rPr>
                <a:t>241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300192" y="5517232"/>
              <a:ext cx="1872208" cy="9361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400" b="1" dirty="0"/>
                <a:t>Sédiments superficiels</a:t>
              </a:r>
            </a:p>
            <a:p>
              <a:pPr algn="ctr"/>
              <a:r>
                <a:rPr lang="fr-FR" b="1" dirty="0"/>
                <a:t>1750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300192" y="3429000"/>
              <a:ext cx="1872208" cy="9361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400" b="1" dirty="0"/>
                <a:t>Océans</a:t>
              </a:r>
            </a:p>
            <a:p>
              <a:pPr algn="ctr"/>
              <a:r>
                <a:rPr lang="fr-FR" b="1" dirty="0"/>
                <a:t>38700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635896" y="2492896"/>
              <a:ext cx="1872208" cy="9361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400" b="1" dirty="0"/>
                <a:t>Hydrocarbures fossiles</a:t>
              </a:r>
            </a:p>
            <a:p>
              <a:pPr algn="ctr"/>
              <a:r>
                <a:rPr lang="fr-FR" b="1" dirty="0"/>
                <a:t>3500</a:t>
              </a:r>
            </a:p>
          </p:txBody>
        </p:sp>
        <p:cxnSp>
          <p:nvCxnSpPr>
            <p:cNvPr id="52" name="Connecteur droit avec flèche 51"/>
            <p:cNvCxnSpPr/>
            <p:nvPr/>
          </p:nvCxnSpPr>
          <p:spPr>
            <a:xfrm flipV="1">
              <a:off x="4211960" y="1844824"/>
              <a:ext cx="0" cy="50405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/>
            <p:cNvSpPr txBox="1"/>
            <p:nvPr/>
          </p:nvSpPr>
          <p:spPr>
            <a:xfrm>
              <a:off x="4499992" y="1844824"/>
              <a:ext cx="792088" cy="486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7,8</a:t>
              </a:r>
            </a:p>
          </p:txBody>
        </p:sp>
        <p:cxnSp>
          <p:nvCxnSpPr>
            <p:cNvPr id="54" name="Connecteur droit avec flèche 53"/>
            <p:cNvCxnSpPr/>
            <p:nvPr/>
          </p:nvCxnSpPr>
          <p:spPr>
            <a:xfrm flipV="1">
              <a:off x="683568" y="980728"/>
              <a:ext cx="0" cy="2952328"/>
            </a:xfrm>
            <a:prstGeom prst="straightConnector1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/>
            <p:nvPr/>
          </p:nvCxnSpPr>
          <p:spPr>
            <a:xfrm>
              <a:off x="683568" y="980728"/>
              <a:ext cx="2808312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ZoneTexte 55"/>
            <p:cNvSpPr txBox="1"/>
            <p:nvPr/>
          </p:nvSpPr>
          <p:spPr>
            <a:xfrm>
              <a:off x="827584" y="188640"/>
              <a:ext cx="1008112" cy="486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118,7</a:t>
              </a: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827584" y="548680"/>
              <a:ext cx="2016223" cy="405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/>
                <a:t>Respiration et feux</a:t>
              </a:r>
            </a:p>
          </p:txBody>
        </p:sp>
        <p:cxnSp>
          <p:nvCxnSpPr>
            <p:cNvPr id="58" name="Connecteur droit avec flèche 57"/>
            <p:cNvCxnSpPr/>
            <p:nvPr/>
          </p:nvCxnSpPr>
          <p:spPr>
            <a:xfrm flipV="1">
              <a:off x="2915816" y="1556792"/>
              <a:ext cx="0" cy="2376264"/>
            </a:xfrm>
            <a:prstGeom prst="straightConnector1">
              <a:avLst/>
            </a:prstGeom>
            <a:ln w="5715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/>
            <p:cNvCxnSpPr/>
            <p:nvPr/>
          </p:nvCxnSpPr>
          <p:spPr>
            <a:xfrm>
              <a:off x="2915816" y="1556792"/>
              <a:ext cx="576064" cy="0"/>
            </a:xfrm>
            <a:prstGeom prst="straightConnector1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/>
            <p:cNvCxnSpPr/>
            <p:nvPr/>
          </p:nvCxnSpPr>
          <p:spPr>
            <a:xfrm flipV="1">
              <a:off x="971600" y="1268760"/>
              <a:ext cx="0" cy="2664296"/>
            </a:xfrm>
            <a:prstGeom prst="straightConnector1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avec flèche 60"/>
            <p:cNvCxnSpPr/>
            <p:nvPr/>
          </p:nvCxnSpPr>
          <p:spPr>
            <a:xfrm>
              <a:off x="971600" y="1268760"/>
              <a:ext cx="2520280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/>
            <p:cNvCxnSpPr/>
            <p:nvPr/>
          </p:nvCxnSpPr>
          <p:spPr>
            <a:xfrm>
              <a:off x="3275857" y="4243860"/>
              <a:ext cx="2952328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/>
            <p:cNvCxnSpPr/>
            <p:nvPr/>
          </p:nvCxnSpPr>
          <p:spPr>
            <a:xfrm flipV="1">
              <a:off x="6516216" y="1412776"/>
              <a:ext cx="0" cy="1872208"/>
            </a:xfrm>
            <a:prstGeom prst="straightConnector1">
              <a:avLst/>
            </a:prstGeom>
            <a:ln w="5715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avec flèche 63"/>
            <p:cNvCxnSpPr/>
            <p:nvPr/>
          </p:nvCxnSpPr>
          <p:spPr>
            <a:xfrm flipV="1">
              <a:off x="7956376" y="980728"/>
              <a:ext cx="0" cy="2304256"/>
            </a:xfrm>
            <a:prstGeom prst="straightConnector1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avec flèche 64"/>
            <p:cNvCxnSpPr/>
            <p:nvPr/>
          </p:nvCxnSpPr>
          <p:spPr>
            <a:xfrm>
              <a:off x="5652120" y="980728"/>
              <a:ext cx="2304256" cy="0"/>
            </a:xfrm>
            <a:prstGeom prst="straightConnector1">
              <a:avLst/>
            </a:prstGeom>
            <a:ln w="5715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avec flèche 65"/>
            <p:cNvCxnSpPr/>
            <p:nvPr/>
          </p:nvCxnSpPr>
          <p:spPr>
            <a:xfrm flipV="1">
              <a:off x="6588224" y="4509120"/>
              <a:ext cx="0" cy="936104"/>
            </a:xfrm>
            <a:prstGeom prst="straightConnector1">
              <a:avLst/>
            </a:prstGeom>
            <a:ln w="5715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ZoneTexte 66"/>
            <p:cNvSpPr txBox="1"/>
            <p:nvPr/>
          </p:nvSpPr>
          <p:spPr>
            <a:xfrm>
              <a:off x="6732240" y="4509120"/>
              <a:ext cx="1080120" cy="486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0,2</a:t>
              </a:r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6732240" y="4869159"/>
              <a:ext cx="1728192" cy="405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/>
                <a:t>Sédimentation</a:t>
              </a:r>
            </a:p>
          </p:txBody>
        </p:sp>
        <p:cxnSp>
          <p:nvCxnSpPr>
            <p:cNvPr id="69" name="Connecteur droit avec flèche 68"/>
            <p:cNvCxnSpPr/>
            <p:nvPr/>
          </p:nvCxnSpPr>
          <p:spPr>
            <a:xfrm>
              <a:off x="5724128" y="1412776"/>
              <a:ext cx="792088" cy="0"/>
            </a:xfrm>
            <a:prstGeom prst="straightConnector1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ZoneTexte 69"/>
            <p:cNvSpPr txBox="1"/>
            <p:nvPr/>
          </p:nvSpPr>
          <p:spPr>
            <a:xfrm>
              <a:off x="6588223" y="1340769"/>
              <a:ext cx="1080120" cy="486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80</a:t>
              </a:r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6588223" y="1700808"/>
              <a:ext cx="1728192" cy="405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/>
                <a:t>Dissolution</a:t>
              </a:r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8063880" y="2348880"/>
              <a:ext cx="1080120" cy="486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78,4</a:t>
              </a: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8028385" y="2708920"/>
              <a:ext cx="1115615" cy="405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/>
                <a:t>Emission</a:t>
              </a:r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3203848" y="4243860"/>
              <a:ext cx="1080120" cy="486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1,7</a:t>
              </a:r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3203848" y="4603899"/>
              <a:ext cx="1728192" cy="405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/>
                <a:t>Rivières</a:t>
              </a:r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1115616" y="1412776"/>
              <a:ext cx="1008112" cy="486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1.1</a:t>
              </a:r>
            </a:p>
          </p:txBody>
        </p:sp>
        <p:sp>
          <p:nvSpPr>
            <p:cNvPr id="77" name="ZoneTexte 76"/>
            <p:cNvSpPr txBox="1"/>
            <p:nvPr/>
          </p:nvSpPr>
          <p:spPr>
            <a:xfrm>
              <a:off x="1115616" y="1772817"/>
              <a:ext cx="1728192" cy="689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/>
                <a:t>Déforestation</a:t>
              </a:r>
            </a:p>
            <a:p>
              <a:r>
                <a:rPr lang="fr-FR" sz="1400" b="1" dirty="0"/>
                <a:t>Usage des sols</a:t>
              </a:r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1691680" y="2924944"/>
              <a:ext cx="1080120" cy="486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b="1" dirty="0"/>
                <a:t>123</a:t>
              </a:r>
            </a:p>
          </p:txBody>
        </p:sp>
        <p:sp>
          <p:nvSpPr>
            <p:cNvPr id="79" name="ZoneTexte 78"/>
            <p:cNvSpPr txBox="1"/>
            <p:nvPr/>
          </p:nvSpPr>
          <p:spPr>
            <a:xfrm>
              <a:off x="1043608" y="3284984"/>
              <a:ext cx="1728192" cy="689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b="1" dirty="0"/>
                <a:t>Production végétale</a:t>
              </a:r>
            </a:p>
          </p:txBody>
        </p:sp>
      </p:grpSp>
      <p:sp>
        <p:nvSpPr>
          <p:cNvPr id="115" name="ZoneTexte 114"/>
          <p:cNvSpPr txBox="1"/>
          <p:nvPr/>
        </p:nvSpPr>
        <p:spPr>
          <a:xfrm>
            <a:off x="8410686" y="2397070"/>
            <a:ext cx="35019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Cycle planétaire du carbone en gigatonnes (= milliards de tonnes) de C et gigatonnes de C par an</a:t>
            </a:r>
          </a:p>
        </p:txBody>
      </p:sp>
      <p:sp>
        <p:nvSpPr>
          <p:cNvPr id="43" name="Rectangle 42"/>
          <p:cNvSpPr/>
          <p:nvPr/>
        </p:nvSpPr>
        <p:spPr>
          <a:xfrm>
            <a:off x="886257" y="4367087"/>
            <a:ext cx="2268065" cy="60083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/>
              <a:t>Sol</a:t>
            </a:r>
          </a:p>
          <a:p>
            <a:pPr algn="ctr"/>
            <a:r>
              <a:rPr lang="fr-FR" b="1" dirty="0"/>
              <a:t>1500-2400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89249" y="4967663"/>
            <a:ext cx="2268065" cy="60083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/>
              <a:t>Végétation</a:t>
            </a:r>
          </a:p>
          <a:p>
            <a:pPr algn="ctr"/>
            <a:r>
              <a:rPr lang="fr-FR" b="1" dirty="0"/>
              <a:t>450-650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9DC5F0-1533-580F-75B1-7AC085CD0B32}"/>
              </a:ext>
            </a:extLst>
          </p:cNvPr>
          <p:cNvSpPr txBox="1"/>
          <p:nvPr/>
        </p:nvSpPr>
        <p:spPr>
          <a:xfrm>
            <a:off x="1385834" y="1051046"/>
            <a:ext cx="9523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 « système Terre »: cycle du carbone</a:t>
            </a:r>
          </a:p>
        </p:txBody>
      </p:sp>
    </p:spTree>
    <p:extLst>
      <p:ext uri="{BB962C8B-B14F-4D97-AF65-F5344CB8AC3E}">
        <p14:creationId xmlns:p14="http://schemas.microsoft.com/office/powerpoint/2010/main" val="2047185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73C61CD-07AE-A441-8846-AAE560E90E6E}"/>
              </a:ext>
            </a:extLst>
          </p:cNvPr>
          <p:cNvSpPr txBox="1"/>
          <p:nvPr/>
        </p:nvSpPr>
        <p:spPr>
          <a:xfrm>
            <a:off x="1385834" y="974846"/>
            <a:ext cx="9523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De l’importance des puits de carbone pour l’évolution du CO</a:t>
            </a:r>
            <a:r>
              <a:rPr lang="fr-FR" sz="2800" baseline="-25000" dirty="0"/>
              <a:t>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36E437-FDD2-F242-85F5-14622C2B5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413"/>
          <a:stretch/>
        </p:blipFill>
        <p:spPr>
          <a:xfrm>
            <a:off x="1282701" y="1498066"/>
            <a:ext cx="4516850" cy="5105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D1E13DC-552A-BB47-ADB0-34C741A09324}"/>
              </a:ext>
            </a:extLst>
          </p:cNvPr>
          <p:cNvSpPr txBox="1"/>
          <p:nvPr/>
        </p:nvSpPr>
        <p:spPr>
          <a:xfrm>
            <a:off x="5962388" y="6087649"/>
            <a:ext cx="4683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(Bilan du carbone pour 2014-2023, GCB – 2024)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6A6F45A-7819-1E41-8A12-825F34BBA2EE}"/>
              </a:ext>
            </a:extLst>
          </p:cNvPr>
          <p:cNvSpPr txBox="1"/>
          <p:nvPr/>
        </p:nvSpPr>
        <p:spPr>
          <a:xfrm>
            <a:off x="6147566" y="2555310"/>
            <a:ext cx="4017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/>
              <a:t>Combustion des réserves fossiles </a:t>
            </a:r>
          </a:p>
          <a:p>
            <a:r>
              <a:rPr lang="fr-FR" sz="2200" dirty="0"/>
              <a:t>(charbon pétrole, gaz)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039FBCD-34FF-FC47-ACEE-AFC5371CB4FD}"/>
              </a:ext>
            </a:extLst>
          </p:cNvPr>
          <p:cNvSpPr txBox="1"/>
          <p:nvPr/>
        </p:nvSpPr>
        <p:spPr>
          <a:xfrm>
            <a:off x="6147565" y="4887239"/>
            <a:ext cx="57840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/>
              <a:t>Changement d’utilisation des sols (déforestation)</a:t>
            </a:r>
          </a:p>
        </p:txBody>
      </p:sp>
    </p:spTree>
    <p:extLst>
      <p:ext uri="{BB962C8B-B14F-4D97-AF65-F5344CB8AC3E}">
        <p14:creationId xmlns:p14="http://schemas.microsoft.com/office/powerpoint/2010/main" val="3900970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73C61CD-07AE-A441-8846-AAE560E90E6E}"/>
              </a:ext>
            </a:extLst>
          </p:cNvPr>
          <p:cNvSpPr txBox="1"/>
          <p:nvPr/>
        </p:nvSpPr>
        <p:spPr>
          <a:xfrm>
            <a:off x="1385834" y="974846"/>
            <a:ext cx="9523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De l’importance des puits de carbone pour l’évolution du CO</a:t>
            </a:r>
            <a:r>
              <a:rPr lang="fr-FR" sz="2800" baseline="-25000" dirty="0"/>
              <a:t>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36E437-FDD2-F242-85F5-14622C2B5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701" y="1498066"/>
            <a:ext cx="9296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45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73C61CD-07AE-A441-8846-AAE560E90E6E}"/>
              </a:ext>
            </a:extLst>
          </p:cNvPr>
          <p:cNvSpPr txBox="1"/>
          <p:nvPr/>
        </p:nvSpPr>
        <p:spPr>
          <a:xfrm>
            <a:off x="1385834" y="974846"/>
            <a:ext cx="9523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De l’importance des puits de carbone pour l’évolution du CO</a:t>
            </a:r>
            <a:r>
              <a:rPr lang="fr-FR" sz="2800" baseline="-25000" dirty="0"/>
              <a:t>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36E437-FDD2-F242-85F5-14622C2B5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63" y="1498066"/>
            <a:ext cx="9296400" cy="51054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3E07EEA-FEA7-AE44-ADDA-271CAE4B8F91}"/>
              </a:ext>
            </a:extLst>
          </p:cNvPr>
          <p:cNvSpPr txBox="1"/>
          <p:nvPr/>
        </p:nvSpPr>
        <p:spPr>
          <a:xfrm>
            <a:off x="8779646" y="3494286"/>
            <a:ext cx="3206891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Processus biologiques</a:t>
            </a:r>
          </a:p>
          <a:p>
            <a:endParaRPr lang="fr-FR" dirty="0"/>
          </a:p>
          <a:p>
            <a:r>
              <a:rPr lang="fr-FR" i="1" dirty="0"/>
              <a:t>Photosynthèse &gt; Respiration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B7E9A8F-156E-AB4C-84BC-0B1944F4D733}"/>
              </a:ext>
            </a:extLst>
          </p:cNvPr>
          <p:cNvSpPr txBox="1"/>
          <p:nvPr/>
        </p:nvSpPr>
        <p:spPr>
          <a:xfrm>
            <a:off x="8779646" y="5048876"/>
            <a:ext cx="3206891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Processus physico-chimiques</a:t>
            </a:r>
          </a:p>
          <a:p>
            <a:endParaRPr lang="fr-FR" dirty="0"/>
          </a:p>
          <a:p>
            <a:r>
              <a:rPr lang="fr-FR" i="1" dirty="0"/>
              <a:t>Dissolution du CO</a:t>
            </a:r>
            <a:r>
              <a:rPr lang="fr-FR" i="1" baseline="-25000" dirty="0"/>
              <a:t>2</a:t>
            </a:r>
            <a:r>
              <a:rPr lang="fr-FR" i="1" dirty="0"/>
              <a:t> en excès, transport en profondeur</a:t>
            </a:r>
          </a:p>
        </p:txBody>
      </p:sp>
    </p:spTree>
    <p:extLst>
      <p:ext uri="{BB962C8B-B14F-4D97-AF65-F5344CB8AC3E}">
        <p14:creationId xmlns:p14="http://schemas.microsoft.com/office/powerpoint/2010/main" val="710569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A62BE07-E63B-2545-901E-6A0BE2508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819" y="1071134"/>
            <a:ext cx="8533530" cy="548432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A941E94-15CC-B148-BD72-584F7B0E9EAA}"/>
              </a:ext>
            </a:extLst>
          </p:cNvPr>
          <p:cNvSpPr txBox="1"/>
          <p:nvPr/>
        </p:nvSpPr>
        <p:spPr>
          <a:xfrm>
            <a:off x="250521" y="1071134"/>
            <a:ext cx="303129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Rôle des écosystèmes marins dans la pompe biologique de carbone</a:t>
            </a:r>
          </a:p>
          <a:p>
            <a:endParaRPr lang="fr-FR" sz="2400" dirty="0"/>
          </a:p>
          <a:p>
            <a:pPr marL="342900" indent="-342900">
              <a:buFontTx/>
              <a:buChar char="-"/>
            </a:pPr>
            <a:r>
              <a:rPr lang="fr-FR" sz="2200" i="1" dirty="0"/>
              <a:t>Plancton et neige marine</a:t>
            </a:r>
          </a:p>
          <a:p>
            <a:pPr marL="342900" indent="-342900">
              <a:buFontTx/>
              <a:buChar char="-"/>
            </a:pPr>
            <a:r>
              <a:rPr lang="fr-FR" sz="2200" i="1" dirty="0"/>
              <a:t>Migration verticales des organismes</a:t>
            </a:r>
          </a:p>
          <a:p>
            <a:endParaRPr lang="fr-FR" sz="2400" dirty="0"/>
          </a:p>
          <a:p>
            <a:r>
              <a:rPr lang="fr-FR" sz="2400" dirty="0">
                <a:sym typeface="Wingdings" pitchFamily="2" charset="2"/>
              </a:rPr>
              <a:t> Une rétroaction potentielle sur le CO</a:t>
            </a:r>
            <a:r>
              <a:rPr lang="fr-FR" sz="2400" baseline="-25000" dirty="0">
                <a:sym typeface="Wingdings" pitchFamily="2" charset="2"/>
              </a:rPr>
              <a:t>2</a:t>
            </a:r>
            <a:r>
              <a:rPr lang="fr-FR" sz="2400" dirty="0">
                <a:sym typeface="Wingdings" pitchFamily="2" charset="2"/>
              </a:rPr>
              <a:t> atmosphérique</a:t>
            </a:r>
            <a:endParaRPr lang="fr-FR" sz="2400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09853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B481AC4-6EC1-D844-A7E1-12DBDB8CA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70" y="842373"/>
            <a:ext cx="11947046" cy="589662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EAA070E-8D63-264C-A53E-FBF0F3092A27}"/>
              </a:ext>
            </a:extLst>
          </p:cNvPr>
          <p:cNvSpPr txBox="1"/>
          <p:nvPr/>
        </p:nvSpPr>
        <p:spPr>
          <a:xfrm>
            <a:off x="713984" y="1227551"/>
            <a:ext cx="5338321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3200" dirty="0"/>
              <a:t>Crise climatique</a:t>
            </a:r>
          </a:p>
          <a:p>
            <a:endParaRPr lang="fr-FR" sz="2400" dirty="0"/>
          </a:p>
          <a:p>
            <a:r>
              <a:rPr lang="fr-FR" sz="2400" dirty="0"/>
              <a:t>	</a:t>
            </a:r>
            <a:r>
              <a:rPr lang="fr-FR" sz="2400" dirty="0">
                <a:sym typeface="Wingdings" pitchFamily="2" charset="2"/>
              </a:rPr>
              <a:t> Réchauffement global (1970-2020)</a:t>
            </a:r>
            <a:endParaRPr lang="fr-FR" sz="2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ADEBD1-504B-4E4E-822A-F0F5D1ED7CC0}"/>
              </a:ext>
            </a:extLst>
          </p:cNvPr>
          <p:cNvSpPr txBox="1"/>
          <p:nvPr/>
        </p:nvSpPr>
        <p:spPr>
          <a:xfrm>
            <a:off x="402921" y="4348620"/>
            <a:ext cx="7670498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3200" dirty="0"/>
              <a:t>Crise de la biodiversité</a:t>
            </a:r>
          </a:p>
          <a:p>
            <a:endParaRPr lang="fr-FR" sz="2400" dirty="0"/>
          </a:p>
          <a:p>
            <a:r>
              <a:rPr lang="fr-FR" sz="2400" dirty="0"/>
              <a:t>	</a:t>
            </a:r>
            <a:r>
              <a:rPr lang="fr-FR" sz="2400" dirty="0">
                <a:sym typeface="Wingdings" pitchFamily="2" charset="2"/>
              </a:rPr>
              <a:t> Perte de biodiversité (Living </a:t>
            </a:r>
            <a:r>
              <a:rPr lang="fr-FR" sz="2400" dirty="0" err="1">
                <a:sym typeface="Wingdings" pitchFamily="2" charset="2"/>
              </a:rPr>
              <a:t>Planet</a:t>
            </a:r>
            <a:r>
              <a:rPr lang="fr-FR" sz="2400" dirty="0">
                <a:sym typeface="Wingdings" pitchFamily="2" charset="2"/>
              </a:rPr>
              <a:t> Index, 1970-2020)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222074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http://www.manicore.com/documentation/serre/puits_graph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27" y="1727500"/>
            <a:ext cx="4526358" cy="488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 rot="16200000">
            <a:off x="-1195456" y="3751563"/>
            <a:ext cx="37886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dirty="0" err="1">
                <a:cs typeface="Times New Roman" charset="0"/>
              </a:rPr>
              <a:t>Ciais</a:t>
            </a:r>
            <a:r>
              <a:rPr lang="en-US" sz="1600" dirty="0">
                <a:cs typeface="Times New Roman" charset="0"/>
              </a:rPr>
              <a:t> P. et al. 2005. Nature 437: 529-523</a:t>
            </a:r>
            <a:endParaRPr lang="fr-FR" sz="1600" dirty="0">
              <a:cs typeface="Times New Roman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5719965" y="2435818"/>
            <a:ext cx="6213512" cy="297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fr-FR" sz="2200" dirty="0">
                <a:solidFill>
                  <a:srgbClr val="3A2CFF"/>
                </a:solidFill>
                <a:cs typeface="Times New Roman" charset="0"/>
              </a:rPr>
              <a:t>2003: la température moyenne de juillet est de 6°C plus élevée que la normale et le déficit annuel de précipitation de 300 mm environ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fr-FR" sz="2200" dirty="0">
                <a:solidFill>
                  <a:srgbClr val="3A2CFF"/>
                </a:solidFill>
                <a:cs typeface="Times New Roman" charset="0"/>
              </a:rPr>
              <a:t>La production primaire brute (forestière) en Europe a diminué de 30 %, ce qui correspond à une réduction de séquestration du carbone de 0.5 </a:t>
            </a:r>
            <a:r>
              <a:rPr lang="fr-FR" sz="2200" dirty="0" err="1">
                <a:solidFill>
                  <a:srgbClr val="3A2CFF"/>
                </a:solidFill>
                <a:cs typeface="Times New Roman" charset="0"/>
              </a:rPr>
              <a:t>Pg</a:t>
            </a:r>
            <a:r>
              <a:rPr lang="fr-FR" sz="2200" dirty="0">
                <a:solidFill>
                  <a:srgbClr val="3A2CFF"/>
                </a:solidFill>
                <a:cs typeface="Times New Roman" charset="0"/>
              </a:rPr>
              <a:t> C, soit l’annulation de quatre années fonction puits de carbone des écosystèmes européens.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651B4DF-D81D-E601-BF1E-A3CAF72E855E}"/>
              </a:ext>
            </a:extLst>
          </p:cNvPr>
          <p:cNvSpPr txBox="1"/>
          <p:nvPr/>
        </p:nvSpPr>
        <p:spPr>
          <a:xfrm>
            <a:off x="1440873" y="1084267"/>
            <a:ext cx="931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Effet des extrêmes climatiques sur la production</a:t>
            </a:r>
          </a:p>
        </p:txBody>
      </p:sp>
    </p:spTree>
    <p:extLst>
      <p:ext uri="{BB962C8B-B14F-4D97-AF65-F5344CB8AC3E}">
        <p14:creationId xmlns:p14="http://schemas.microsoft.com/office/powerpoint/2010/main" val="1032453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C4FAF93-C689-7DA1-6CBE-027C1DF7F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611" y="1715996"/>
            <a:ext cx="7596095" cy="488164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7916CB5-0040-404A-BA6D-7EF2916D2E32}"/>
              </a:ext>
            </a:extLst>
          </p:cNvPr>
          <p:cNvSpPr txBox="1"/>
          <p:nvPr/>
        </p:nvSpPr>
        <p:spPr>
          <a:xfrm>
            <a:off x="543294" y="5901595"/>
            <a:ext cx="2722843" cy="52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Latte et al. 2013. European Journal of Forest Research 132: 565-577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C272470-EDF4-FBF3-ECD4-761EAEA35CFC}"/>
              </a:ext>
            </a:extLst>
          </p:cNvPr>
          <p:cNvSpPr txBox="1"/>
          <p:nvPr/>
        </p:nvSpPr>
        <p:spPr>
          <a:xfrm>
            <a:off x="543294" y="2418383"/>
            <a:ext cx="31960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00FF"/>
                </a:solidFill>
              </a:rPr>
              <a:t>Stocks de carbone (tonnes de C par ha) dans des forêts de feuillus (B) et de conifères (C) en Wallonie, Belgique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AAE1D82-A097-FBF9-AE2A-8074FEBD28E3}"/>
              </a:ext>
            </a:extLst>
          </p:cNvPr>
          <p:cNvSpPr txBox="1"/>
          <p:nvPr/>
        </p:nvSpPr>
        <p:spPr>
          <a:xfrm>
            <a:off x="1440873" y="1084267"/>
            <a:ext cx="931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La forêt, stock de carbone</a:t>
            </a:r>
          </a:p>
        </p:txBody>
      </p:sp>
    </p:spTree>
    <p:extLst>
      <p:ext uri="{BB962C8B-B14F-4D97-AF65-F5344CB8AC3E}">
        <p14:creationId xmlns:p14="http://schemas.microsoft.com/office/powerpoint/2010/main" val="1577380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79379"/>
            <a:ext cx="7467666" cy="510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ZoneTexte 2"/>
          <p:cNvSpPr txBox="1">
            <a:spLocks noChangeArrowheads="1"/>
          </p:cNvSpPr>
          <p:nvPr/>
        </p:nvSpPr>
        <p:spPr bwMode="auto">
          <a:xfrm>
            <a:off x="3491345" y="5058845"/>
            <a:ext cx="8140157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en-GB" sz="2000" b="1" dirty="0"/>
              <a:t>	Sign of radiative forcing:</a:t>
            </a:r>
          </a:p>
          <a:p>
            <a:pPr algn="r"/>
            <a:r>
              <a:rPr lang="en-GB" sz="2000" dirty="0"/>
              <a:t>	Temperate forest: uncertain.</a:t>
            </a:r>
          </a:p>
          <a:p>
            <a:pPr algn="r"/>
            <a:r>
              <a:rPr lang="en-GB" sz="2000" dirty="0"/>
              <a:t>	Boreal forest: positive </a:t>
            </a:r>
            <a:r>
              <a:rPr lang="en-GB" sz="1400" dirty="0"/>
              <a:t>(albedo &gt; C sequestration).</a:t>
            </a:r>
            <a:endParaRPr lang="en-GB" sz="2000" dirty="0"/>
          </a:p>
          <a:p>
            <a:pPr algn="r"/>
            <a:r>
              <a:rPr lang="en-GB" sz="2000" dirty="0"/>
              <a:t>	Tropical forest: negative </a:t>
            </a:r>
            <a:r>
              <a:rPr lang="en-GB" sz="1400" dirty="0"/>
              <a:t>(strong C sequestration, cooling by evapotranspiration).</a:t>
            </a:r>
          </a:p>
        </p:txBody>
      </p:sp>
      <p:sp>
        <p:nvSpPr>
          <p:cNvPr id="97285" name="ZoneTexte 3"/>
          <p:cNvSpPr txBox="1">
            <a:spLocks noChangeArrowheads="1"/>
          </p:cNvSpPr>
          <p:nvPr/>
        </p:nvSpPr>
        <p:spPr bwMode="auto">
          <a:xfrm>
            <a:off x="8721436" y="3997085"/>
            <a:ext cx="26115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1600" dirty="0" err="1">
                <a:latin typeface="Arial" charset="0"/>
                <a:cs typeface="Arial" charset="0"/>
              </a:rPr>
              <a:t>Bonan</a:t>
            </a:r>
            <a:r>
              <a:rPr lang="fr-FR" sz="1600" dirty="0">
                <a:latin typeface="Arial" charset="0"/>
                <a:cs typeface="Arial" charset="0"/>
              </a:rPr>
              <a:t> G.B. 2008. Science 320: 1444-1449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BCFE124-5715-08EA-E341-FDB741439E10}"/>
              </a:ext>
            </a:extLst>
          </p:cNvPr>
          <p:cNvSpPr txBox="1"/>
          <p:nvPr/>
        </p:nvSpPr>
        <p:spPr>
          <a:xfrm>
            <a:off x="8001066" y="1502210"/>
            <a:ext cx="3939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Effets multiples de la végétation dur le climat</a:t>
            </a:r>
          </a:p>
        </p:txBody>
      </p:sp>
    </p:spTree>
    <p:extLst>
      <p:ext uri="{BB962C8B-B14F-4D97-AF65-F5344CB8AC3E}">
        <p14:creationId xmlns:p14="http://schemas.microsoft.com/office/powerpoint/2010/main" val="1165308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" descr="IMG.jpg">
            <a:extLst>
              <a:ext uri="{FF2B5EF4-FFF2-40B4-BE49-F238E27FC236}">
                <a16:creationId xmlns:a16="http://schemas.microsoft.com/office/drawing/2014/main" id="{18ECC5D1-0013-3047-A95E-147E91779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205" y="1970078"/>
            <a:ext cx="5522766" cy="461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2" descr="IMG_0001.jpg">
            <a:extLst>
              <a:ext uri="{FF2B5EF4-FFF2-40B4-BE49-F238E27FC236}">
                <a16:creationId xmlns:a16="http://schemas.microsoft.com/office/drawing/2014/main" id="{A26FFA65-1620-D74A-9075-AFE0C14B5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561" y="1970077"/>
            <a:ext cx="811252" cy="461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3">
            <a:extLst>
              <a:ext uri="{FF2B5EF4-FFF2-40B4-BE49-F238E27FC236}">
                <a16:creationId xmlns:a16="http://schemas.microsoft.com/office/drawing/2014/main" id="{450A9D6C-3D9C-4249-BD38-D1D0EDC64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703" y="2147350"/>
            <a:ext cx="30038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dirty="0">
                <a:latin typeface="+mn-lt"/>
              </a:rPr>
              <a:t>Température de l’air à 2 m au dessus du sol, 10 août 2003, 6 heures du matin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B9D5BCBD-2C93-3A44-B924-95A03A746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703" y="5341513"/>
            <a:ext cx="26461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1600" dirty="0">
                <a:latin typeface="+mn-lt"/>
              </a:rPr>
              <a:t>APUR 2012. Les îlots de chaleur urbains à Paris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E1DFCFE-7906-C233-A334-6614B3E5EDA1}"/>
              </a:ext>
            </a:extLst>
          </p:cNvPr>
          <p:cNvSpPr txBox="1"/>
          <p:nvPr/>
        </p:nvSpPr>
        <p:spPr>
          <a:xfrm>
            <a:off x="1440873" y="1139687"/>
            <a:ext cx="931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Effet de la végétation sur le climat local urbain</a:t>
            </a:r>
          </a:p>
        </p:txBody>
      </p:sp>
    </p:spTree>
    <p:extLst>
      <p:ext uri="{BB962C8B-B14F-4D97-AF65-F5344CB8AC3E}">
        <p14:creationId xmlns:p14="http://schemas.microsoft.com/office/powerpoint/2010/main" val="1354240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B481AC4-6EC1-D844-A7E1-12DBDB8CA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70" y="842373"/>
            <a:ext cx="11947046" cy="589662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EAA070E-8D63-264C-A53E-FBF0F3092A27}"/>
              </a:ext>
            </a:extLst>
          </p:cNvPr>
          <p:cNvSpPr txBox="1"/>
          <p:nvPr/>
        </p:nvSpPr>
        <p:spPr>
          <a:xfrm>
            <a:off x="2818356" y="3295162"/>
            <a:ext cx="558660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ym typeface="Wingdings" pitchFamily="2" charset="2"/>
              </a:rPr>
              <a:t>Et demain ?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2228234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AEF127E-2389-A8BD-ED9F-D4459FF5B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791" y="1637694"/>
            <a:ext cx="4429189" cy="260705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68B5D86-26E2-D7C9-C51E-DC10B7C99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790" y="4389574"/>
            <a:ext cx="4429188" cy="8975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F69F178-3C51-F523-2AD2-4EF01F9EA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3148" y="2949515"/>
            <a:ext cx="4309803" cy="258021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CFD92CC-9706-3A46-4C68-230CED547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3147" y="5668890"/>
            <a:ext cx="4316602" cy="88644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2FC952B-D556-C873-D3E3-6A7C44366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2250" y="5665177"/>
            <a:ext cx="4415647" cy="59670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EBBF7F-6F42-73F1-7F75-948C09C08736}"/>
              </a:ext>
            </a:extLst>
          </p:cNvPr>
          <p:cNvSpPr txBox="1"/>
          <p:nvPr/>
        </p:nvSpPr>
        <p:spPr>
          <a:xfrm>
            <a:off x="1385834" y="974846"/>
            <a:ext cx="9523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 climat change en fonction de la latitude</a:t>
            </a:r>
          </a:p>
        </p:txBody>
      </p:sp>
    </p:spTree>
    <p:extLst>
      <p:ext uri="{BB962C8B-B14F-4D97-AF65-F5344CB8AC3E}">
        <p14:creationId xmlns:p14="http://schemas.microsoft.com/office/powerpoint/2010/main" val="1427697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59" y="1054733"/>
            <a:ext cx="7730651" cy="534803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917" y="5662134"/>
            <a:ext cx="4216823" cy="74063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6B42ACD-3D70-5926-9D57-B76FF104AE2A}"/>
              </a:ext>
            </a:extLst>
          </p:cNvPr>
          <p:cNvSpPr txBox="1"/>
          <p:nvPr/>
        </p:nvSpPr>
        <p:spPr>
          <a:xfrm>
            <a:off x="8436499" y="1264837"/>
            <a:ext cx="30496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La course entre les espèces et les zones climatiques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93777D0-5C90-04C7-639D-1A27C707D99F}"/>
              </a:ext>
            </a:extLst>
          </p:cNvPr>
          <p:cNvSpPr txBox="1"/>
          <p:nvPr/>
        </p:nvSpPr>
        <p:spPr>
          <a:xfrm>
            <a:off x="7904605" y="4574874"/>
            <a:ext cx="4035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3A2CFF"/>
                </a:solidFill>
              </a:rPr>
              <a:t>RCP 4.5 (= SSP2-4.5): 2,6 – 3,5 °C en 2100</a:t>
            </a:r>
            <a:endParaRPr lang="fr-FR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9233788-E086-4C4C-FDEC-6B3890A5987C}"/>
              </a:ext>
            </a:extLst>
          </p:cNvPr>
          <p:cNvCxnSpPr>
            <a:cxnSpLocks/>
          </p:cNvCxnSpPr>
          <p:nvPr/>
        </p:nvCxnSpPr>
        <p:spPr>
          <a:xfrm flipH="1">
            <a:off x="6868968" y="4722322"/>
            <a:ext cx="1035637" cy="5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FA58B07-F626-567C-D2F1-F0ACF39851A6}"/>
              </a:ext>
            </a:extLst>
          </p:cNvPr>
          <p:cNvCxnSpPr>
            <a:cxnSpLocks/>
          </p:cNvCxnSpPr>
          <p:nvPr/>
        </p:nvCxnSpPr>
        <p:spPr>
          <a:xfrm flipH="1">
            <a:off x="6871855" y="4727411"/>
            <a:ext cx="1035637" cy="495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178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DD1DDDC-52FD-2872-EE35-59EBB3AB6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744" y="2861476"/>
            <a:ext cx="3565331" cy="167296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65DDE6A-037B-6197-298E-ABBEA8C267C5}"/>
              </a:ext>
            </a:extLst>
          </p:cNvPr>
          <p:cNvSpPr txBox="1"/>
          <p:nvPr/>
        </p:nvSpPr>
        <p:spPr>
          <a:xfrm>
            <a:off x="8632904" y="4855242"/>
            <a:ext cx="250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Wessely</a:t>
            </a:r>
            <a:r>
              <a:rPr lang="fr-FR" sz="1600" dirty="0"/>
              <a:t> et al. 2024. Nature </a:t>
            </a:r>
            <a:r>
              <a:rPr lang="fr-FR" sz="1600" dirty="0" err="1"/>
              <a:t>Ecology</a:t>
            </a:r>
            <a:r>
              <a:rPr lang="fr-FR" sz="1600" dirty="0"/>
              <a:t> and Evolution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5B97D9B-3EBD-BF6E-57F0-CA0A4DB6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27" y="2273109"/>
            <a:ext cx="7675417" cy="386769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846225A-4803-31EA-82C5-17B438074E18}"/>
              </a:ext>
            </a:extLst>
          </p:cNvPr>
          <p:cNvSpPr txBox="1"/>
          <p:nvPr/>
        </p:nvSpPr>
        <p:spPr>
          <a:xfrm>
            <a:off x="1440873" y="1375213"/>
            <a:ext cx="931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La course entre les arbres et les zones climatiques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06FD236-3693-CEAB-BF36-55E973E707CC}"/>
              </a:ext>
            </a:extLst>
          </p:cNvPr>
          <p:cNvSpPr txBox="1"/>
          <p:nvPr/>
        </p:nvSpPr>
        <p:spPr>
          <a:xfrm>
            <a:off x="2515187" y="6140800"/>
            <a:ext cx="4035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3A2CFF"/>
                </a:solidFill>
              </a:rPr>
              <a:t>RCP 4.5 (= SSP2-4.5): 2,6 – 3,5 °C en 2100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8093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3D70E75-CF25-FDB5-76C8-4F309F4D2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072" y="1806861"/>
            <a:ext cx="10618797" cy="433647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EE62858-A581-3878-8219-EB8551584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8" y="1981197"/>
            <a:ext cx="685800" cy="39878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91DAA33-861D-2325-0D8C-B2CA0418BF87}"/>
              </a:ext>
            </a:extLst>
          </p:cNvPr>
          <p:cNvSpPr txBox="1"/>
          <p:nvPr/>
        </p:nvSpPr>
        <p:spPr>
          <a:xfrm>
            <a:off x="1440873" y="1084267"/>
            <a:ext cx="931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Effet des extrêmes climatiques sur les espèces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A5C743D-64EA-4023-2E65-C7B040045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072" y="5773733"/>
            <a:ext cx="44577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27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4624424-4CE7-B6CA-6129-EE7D6F558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066" y="1886527"/>
            <a:ext cx="10672603" cy="419561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15A7BC-3250-79CF-2C70-C4F12CDD8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66" y="2015836"/>
            <a:ext cx="812800" cy="3937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7E711C6-D274-F35A-135D-652218888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745595"/>
            <a:ext cx="4457700" cy="6731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112AAE0-847B-4B6D-4E68-ED1C665BD112}"/>
              </a:ext>
            </a:extLst>
          </p:cNvPr>
          <p:cNvSpPr txBox="1"/>
          <p:nvPr/>
        </p:nvSpPr>
        <p:spPr>
          <a:xfrm>
            <a:off x="1440873" y="1152497"/>
            <a:ext cx="931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Changement climatique et perte de biodiversité</a:t>
            </a:r>
          </a:p>
        </p:txBody>
      </p:sp>
    </p:spTree>
    <p:extLst>
      <p:ext uri="{BB962C8B-B14F-4D97-AF65-F5344CB8AC3E}">
        <p14:creationId xmlns:p14="http://schemas.microsoft.com/office/powerpoint/2010/main" val="4172744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32FEB73-DA10-6146-9EAA-F21B8A56B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93" y="1778696"/>
            <a:ext cx="5947182" cy="46325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2CD3396-CC40-144D-8B58-12D7977F9EA2}"/>
              </a:ext>
            </a:extLst>
          </p:cNvPr>
          <p:cNvSpPr txBox="1"/>
          <p:nvPr/>
        </p:nvSpPr>
        <p:spPr>
          <a:xfrm>
            <a:off x="450937" y="1152394"/>
            <a:ext cx="3424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Réchauffement Global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759E8E0-5534-704F-B975-CF476746F0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103" r="21254"/>
          <a:stretch/>
        </p:blipFill>
        <p:spPr>
          <a:xfrm>
            <a:off x="5858005" y="2354893"/>
            <a:ext cx="2158653" cy="373066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5EA4C46-64B6-D641-BC98-FE0AA0FC2838}"/>
              </a:ext>
            </a:extLst>
          </p:cNvPr>
          <p:cNvSpPr txBox="1"/>
          <p:nvPr/>
        </p:nvSpPr>
        <p:spPr>
          <a:xfrm>
            <a:off x="5757725" y="1222187"/>
            <a:ext cx="2941831" cy="46166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/>
              <a:t>+1.19°C en 2014-2023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01C08B3-A470-7F44-A948-0648EA580BA6}"/>
              </a:ext>
            </a:extLst>
          </p:cNvPr>
          <p:cNvSpPr txBox="1"/>
          <p:nvPr/>
        </p:nvSpPr>
        <p:spPr>
          <a:xfrm>
            <a:off x="6338722" y="5879068"/>
            <a:ext cx="188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Forster et al. 2024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6A93F65-3A93-AA47-AEB2-9F0D23547E70}"/>
              </a:ext>
            </a:extLst>
          </p:cNvPr>
          <p:cNvSpPr txBox="1"/>
          <p:nvPr/>
        </p:nvSpPr>
        <p:spPr>
          <a:xfrm>
            <a:off x="3478132" y="2354893"/>
            <a:ext cx="18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(+1.31°C en 2023)</a:t>
            </a:r>
          </a:p>
        </p:txBody>
      </p:sp>
    </p:spTree>
    <p:extLst>
      <p:ext uri="{BB962C8B-B14F-4D97-AF65-F5344CB8AC3E}">
        <p14:creationId xmlns:p14="http://schemas.microsoft.com/office/powerpoint/2010/main" val="307705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B481AC4-6EC1-D844-A7E1-12DBDB8CA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70" y="842373"/>
            <a:ext cx="11947046" cy="589662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EAA070E-8D63-264C-A53E-FBF0F3092A27}"/>
              </a:ext>
            </a:extLst>
          </p:cNvPr>
          <p:cNvSpPr txBox="1"/>
          <p:nvPr/>
        </p:nvSpPr>
        <p:spPr>
          <a:xfrm>
            <a:off x="2818356" y="3295162"/>
            <a:ext cx="558660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ym typeface="Wingdings" pitchFamily="2" charset="2"/>
              </a:rPr>
              <a:t>Quelles solutions ?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3005619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B481AC4-6EC1-D844-A7E1-12DBDB8CA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70" y="842373"/>
            <a:ext cx="11947046" cy="589662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EAA070E-8D63-264C-A53E-FBF0F3092A27}"/>
              </a:ext>
            </a:extLst>
          </p:cNvPr>
          <p:cNvSpPr txBox="1"/>
          <p:nvPr/>
        </p:nvSpPr>
        <p:spPr>
          <a:xfrm>
            <a:off x="2818356" y="3295162"/>
            <a:ext cx="558660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ym typeface="Wingdings" pitchFamily="2" charset="2"/>
              </a:rPr>
              <a:t>Quelles solutions ?</a:t>
            </a:r>
            <a:endParaRPr lang="fr-FR" sz="48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EDE2CC5-0E2E-B349-BD9C-D308DCEF86FE}"/>
              </a:ext>
            </a:extLst>
          </p:cNvPr>
          <p:cNvSpPr txBox="1"/>
          <p:nvPr/>
        </p:nvSpPr>
        <p:spPr>
          <a:xfrm>
            <a:off x="491496" y="4832415"/>
            <a:ext cx="1124519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/>
              <a:t>Les solutions basées sur la nature pour (1) l’atténuation et pour (2) l’adaptation au changement climatique</a:t>
            </a:r>
          </a:p>
        </p:txBody>
      </p:sp>
    </p:spTree>
    <p:extLst>
      <p:ext uri="{BB962C8B-B14F-4D97-AF65-F5344CB8AC3E}">
        <p14:creationId xmlns:p14="http://schemas.microsoft.com/office/powerpoint/2010/main" val="1158732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2">
            <a:extLst>
              <a:ext uri="{FF2B5EF4-FFF2-40B4-BE49-F238E27FC236}">
                <a16:creationId xmlns:a16="http://schemas.microsoft.com/office/drawing/2014/main" id="{5132EF5E-330E-2F2C-EFE1-FDFFC0F522FA}"/>
              </a:ext>
            </a:extLst>
          </p:cNvPr>
          <p:cNvSpPr txBox="1">
            <a:spLocks/>
          </p:cNvSpPr>
          <p:nvPr/>
        </p:nvSpPr>
        <p:spPr>
          <a:xfrm>
            <a:off x="988767" y="4587747"/>
            <a:ext cx="6684723" cy="541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200" b="1" dirty="0">
                <a:solidFill>
                  <a:srgbClr val="FFFFFF"/>
                </a:solidFill>
                <a:latin typeface="Avenir Next LT Pro"/>
                <a:cs typeface="Calibri"/>
              </a:rPr>
              <a:t>NOM DU COURS</a:t>
            </a:r>
            <a:endParaRPr lang="fr-FR" sz="3200" b="1">
              <a:solidFill>
                <a:srgbClr val="FFFFFF"/>
              </a:solidFill>
              <a:latin typeface="Avenir Next LT Pro"/>
              <a:cs typeface="Calibri"/>
            </a:endParaRP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551329E2-0BF0-E8CE-BBB9-12308F0DB50D}"/>
              </a:ext>
            </a:extLst>
          </p:cNvPr>
          <p:cNvSpPr txBox="1">
            <a:spLocks/>
          </p:cNvSpPr>
          <p:nvPr/>
        </p:nvSpPr>
        <p:spPr>
          <a:xfrm>
            <a:off x="0" y="4959807"/>
            <a:ext cx="6872613" cy="541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solidFill>
                  <a:srgbClr val="FFFFFF"/>
                </a:solidFill>
                <a:latin typeface="Avenir Next LT Pro"/>
                <a:cs typeface="Calibri"/>
              </a:rPr>
              <a:t>NOM DE L'INTERVENANT</a:t>
            </a:r>
            <a:endParaRPr lang="fr-FR" sz="1800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349D72F-8571-F520-F02B-89FB57393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745" y="2085887"/>
            <a:ext cx="4540134" cy="142887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C108782-0EBA-B5CE-EC11-27A15FEAA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178" y="5011880"/>
            <a:ext cx="9998055" cy="14323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CD22B66-74DC-A4BC-CAD1-34B6511FD5C2}"/>
              </a:ext>
            </a:extLst>
          </p:cNvPr>
          <p:cNvSpPr/>
          <p:nvPr/>
        </p:nvSpPr>
        <p:spPr>
          <a:xfrm>
            <a:off x="936368" y="4990210"/>
            <a:ext cx="6336683" cy="288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4F59FB0-DA6A-4FCF-BF4B-A07199F1CAC3}"/>
              </a:ext>
            </a:extLst>
          </p:cNvPr>
          <p:cNvSpPr txBox="1"/>
          <p:nvPr/>
        </p:nvSpPr>
        <p:spPr>
          <a:xfrm>
            <a:off x="7925726" y="4121446"/>
            <a:ext cx="3454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Végétation + sol; émission annuelle de C: 7,8 gigatonnes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7C2488-2540-8403-D056-2168CBF3B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16" y="1998992"/>
            <a:ext cx="6474094" cy="324665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DD81676-FDCA-9F3B-4C13-4C51C9E6C62C}"/>
              </a:ext>
            </a:extLst>
          </p:cNvPr>
          <p:cNvSpPr txBox="1"/>
          <p:nvPr/>
        </p:nvSpPr>
        <p:spPr>
          <a:xfrm>
            <a:off x="8084135" y="3569566"/>
            <a:ext cx="3207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Bastin</a:t>
            </a:r>
            <a:r>
              <a:rPr lang="fr-FR" dirty="0"/>
              <a:t> et al. 2019. Science 76-79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9768282-696F-4C7C-B968-4A9313D84185}"/>
              </a:ext>
            </a:extLst>
          </p:cNvPr>
          <p:cNvSpPr txBox="1"/>
          <p:nvPr/>
        </p:nvSpPr>
        <p:spPr>
          <a:xfrm>
            <a:off x="-1026754" y="1142764"/>
            <a:ext cx="931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Potentiel forestier de stockage de carbone</a:t>
            </a:r>
          </a:p>
        </p:txBody>
      </p:sp>
    </p:spTree>
    <p:extLst>
      <p:ext uri="{BB962C8B-B14F-4D97-AF65-F5344CB8AC3E}">
        <p14:creationId xmlns:p14="http://schemas.microsoft.com/office/powerpoint/2010/main" val="2861078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>
            <a:extLst>
              <a:ext uri="{FF2B5EF4-FFF2-40B4-BE49-F238E27FC236}">
                <a16:creationId xmlns:a16="http://schemas.microsoft.com/office/drawing/2014/main" id="{5B11CA3E-FFF6-5B4C-B014-9F64DEAF1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092" y="1599678"/>
            <a:ext cx="3094037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2">
            <a:extLst>
              <a:ext uri="{FF2B5EF4-FFF2-40B4-BE49-F238E27FC236}">
                <a16:creationId xmlns:a16="http://schemas.microsoft.com/office/drawing/2014/main" id="{80B6CA50-2406-B44D-B6D3-20F714B78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067" y="1618728"/>
            <a:ext cx="316547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3">
            <a:extLst>
              <a:ext uri="{FF2B5EF4-FFF2-40B4-BE49-F238E27FC236}">
                <a16:creationId xmlns:a16="http://schemas.microsoft.com/office/drawing/2014/main" id="{F6BE3308-6CFD-C643-A8B9-A1D9045241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092" y="4406378"/>
            <a:ext cx="3094037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4">
            <a:extLst>
              <a:ext uri="{FF2B5EF4-FFF2-40B4-BE49-F238E27FC236}">
                <a16:creationId xmlns:a16="http://schemas.microsoft.com/office/drawing/2014/main" id="{584C4F5B-CD0B-F34B-9EA6-B4D5DC9D8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792" y="4514328"/>
            <a:ext cx="307975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5">
            <a:extLst>
              <a:ext uri="{FF2B5EF4-FFF2-40B4-BE49-F238E27FC236}">
                <a16:creationId xmlns:a16="http://schemas.microsoft.com/office/drawing/2014/main" id="{00518D89-159A-C545-B399-75D1ECDB4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092" y="1098028"/>
            <a:ext cx="125226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200" dirty="0"/>
              <a:t>Herbiers</a:t>
            </a:r>
          </a:p>
        </p:txBody>
      </p:sp>
      <p:sp>
        <p:nvSpPr>
          <p:cNvPr id="9" name="ZoneTexte 9">
            <a:extLst>
              <a:ext uri="{FF2B5EF4-FFF2-40B4-BE49-F238E27FC236}">
                <a16:creationId xmlns:a16="http://schemas.microsoft.com/office/drawing/2014/main" id="{BA860E94-24E4-9142-9CDC-BD4AA0B58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9067" y="1077391"/>
            <a:ext cx="17700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200" dirty="0"/>
              <a:t>Marais salés</a:t>
            </a:r>
          </a:p>
        </p:txBody>
      </p:sp>
      <p:sp>
        <p:nvSpPr>
          <p:cNvPr id="10" name="ZoneTexte 10">
            <a:extLst>
              <a:ext uri="{FF2B5EF4-FFF2-40B4-BE49-F238E27FC236}">
                <a16:creationId xmlns:a16="http://schemas.microsoft.com/office/drawing/2014/main" id="{A3C74083-9FBF-9A41-951D-5A656E0BC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0829" y="3892028"/>
            <a:ext cx="19271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200" dirty="0"/>
              <a:t>Macro-Algues</a:t>
            </a:r>
          </a:p>
        </p:txBody>
      </p:sp>
      <p:sp>
        <p:nvSpPr>
          <p:cNvPr id="11" name="ZoneTexte 12">
            <a:extLst>
              <a:ext uri="{FF2B5EF4-FFF2-40B4-BE49-F238E27FC236}">
                <a16:creationId xmlns:a16="http://schemas.microsoft.com/office/drawing/2014/main" id="{690255C9-E709-6C46-9CD3-8210EE133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092" y="3892028"/>
            <a:ext cx="285526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200" dirty="0"/>
              <a:t>Forêts de mangroves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8B94CA7-E36A-3C4B-B7B1-07B98619D96C}"/>
              </a:ext>
            </a:extLst>
          </p:cNvPr>
          <p:cNvSpPr txBox="1"/>
          <p:nvPr/>
        </p:nvSpPr>
        <p:spPr>
          <a:xfrm>
            <a:off x="381663" y="1184408"/>
            <a:ext cx="3726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Stockage de carbone dans les écosystèmes du Carbone Bleu</a:t>
            </a:r>
          </a:p>
        </p:txBody>
      </p:sp>
      <p:pic>
        <p:nvPicPr>
          <p:cNvPr id="13" name="Image 8">
            <a:extLst>
              <a:ext uri="{FF2B5EF4-FFF2-40B4-BE49-F238E27FC236}">
                <a16:creationId xmlns:a16="http://schemas.microsoft.com/office/drawing/2014/main" id="{4FE2E607-7965-DA4A-8FC4-35726BABAD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52" y="4678446"/>
            <a:ext cx="3754785" cy="194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BB09DA0-4698-214C-8543-B3DF4F8A4500}"/>
              </a:ext>
            </a:extLst>
          </p:cNvPr>
          <p:cNvSpPr txBox="1"/>
          <p:nvPr/>
        </p:nvSpPr>
        <p:spPr>
          <a:xfrm>
            <a:off x="257458" y="2916038"/>
            <a:ext cx="40685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000" dirty="0"/>
              <a:t>Productivité / stockage importants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Mais surfaces limitées</a:t>
            </a:r>
          </a:p>
        </p:txBody>
      </p:sp>
    </p:spTree>
    <p:extLst>
      <p:ext uri="{BB962C8B-B14F-4D97-AF65-F5344CB8AC3E}">
        <p14:creationId xmlns:p14="http://schemas.microsoft.com/office/powerpoint/2010/main" val="33809522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D0AB35F-F04B-6EBC-7AF9-5A3D924CB3B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566712" y="1607487"/>
            <a:ext cx="4993115" cy="482093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C4B9FA3-331F-D87B-F392-556D2D953886}"/>
              </a:ext>
            </a:extLst>
          </p:cNvPr>
          <p:cNvSpPr txBox="1"/>
          <p:nvPr/>
        </p:nvSpPr>
        <p:spPr>
          <a:xfrm>
            <a:off x="1440873" y="1084267"/>
            <a:ext cx="931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Diversité des arbres et productivité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EFFC91-58E3-7567-8CC5-5DE042169F09}"/>
              </a:ext>
            </a:extLst>
          </p:cNvPr>
          <p:cNvSpPr txBox="1"/>
          <p:nvPr/>
        </p:nvSpPr>
        <p:spPr>
          <a:xfrm rot="16200000">
            <a:off x="-601883" y="3477108"/>
            <a:ext cx="3264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Chamagne</a:t>
            </a:r>
            <a:r>
              <a:rPr lang="fr-FR" dirty="0"/>
              <a:t> et al. 2017. Journal of </a:t>
            </a:r>
            <a:r>
              <a:rPr lang="fr-FR" dirty="0" err="1"/>
              <a:t>Applied</a:t>
            </a:r>
            <a:r>
              <a:rPr lang="fr-FR" dirty="0"/>
              <a:t> </a:t>
            </a:r>
            <a:r>
              <a:rPr lang="fr-FR" dirty="0" err="1"/>
              <a:t>Ecology</a:t>
            </a:r>
            <a:r>
              <a:rPr lang="fr-FR" dirty="0"/>
              <a:t> 54: 71-79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ACE46D-6F86-5F0D-3490-6095AEB820E1}"/>
              </a:ext>
            </a:extLst>
          </p:cNvPr>
          <p:cNvSpPr txBox="1"/>
          <p:nvPr/>
        </p:nvSpPr>
        <p:spPr>
          <a:xfrm>
            <a:off x="7211028" y="2461445"/>
            <a:ext cx="41205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7030A0"/>
                </a:solidFill>
              </a:rPr>
              <a:t>Dans des forêts d’Europe centrale, plus le nombre d’espèces (hêtre, chêne rouvre, épicéa commun) présentes à proximité d’un mélèze, plus la productivité du mélèze est élevé</a:t>
            </a:r>
          </a:p>
        </p:txBody>
      </p:sp>
    </p:spTree>
    <p:extLst>
      <p:ext uri="{BB962C8B-B14F-4D97-AF65-F5344CB8AC3E}">
        <p14:creationId xmlns:p14="http://schemas.microsoft.com/office/powerpoint/2010/main" val="1259216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0347C76-B83B-8D1F-CD3A-5A9DCE754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75013"/>
            <a:ext cx="4976008" cy="465065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3518661-3BB1-977D-77D2-54F9629F8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392" y="6124836"/>
            <a:ext cx="2266177" cy="47431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8C8BC28-75BD-5F10-49ED-64DFFBC2D329}"/>
              </a:ext>
            </a:extLst>
          </p:cNvPr>
          <p:cNvSpPr txBox="1"/>
          <p:nvPr/>
        </p:nvSpPr>
        <p:spPr>
          <a:xfrm rot="5400000">
            <a:off x="9260150" y="3852901"/>
            <a:ext cx="4195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Guo</a:t>
            </a:r>
            <a:r>
              <a:rPr lang="en-GB" dirty="0"/>
              <a:t> Q. et al. 2019. PNAS 116: 7382-7386.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3DCC7BB-3602-4AC2-8930-B1F643FD747C}"/>
              </a:ext>
            </a:extLst>
          </p:cNvPr>
          <p:cNvSpPr txBox="1"/>
          <p:nvPr/>
        </p:nvSpPr>
        <p:spPr>
          <a:xfrm>
            <a:off x="405048" y="2003395"/>
            <a:ext cx="512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130 210 sites d’observation aux USA: au delà de 35 espèces, plus les espèces d’arbres sont nombreuses, plus les pathogènes (insectes, champignons) ont du mal à se disperser.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0D97E1F5-3DE5-1700-AD60-96E304866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36" y="4248894"/>
            <a:ext cx="486471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400" b="1" dirty="0">
                <a:solidFill>
                  <a:srgbClr val="3A2CFF"/>
                </a:solidFill>
                <a:cs typeface="Arial"/>
              </a:rPr>
              <a:t>Un nombre élevé d’espèces d’arbres peut freiner la dispersion des pathogènes alors qu’une diversité faible peut la favoriser.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13448AA-08CE-CBC0-8867-877164925484}"/>
              </a:ext>
            </a:extLst>
          </p:cNvPr>
          <p:cNvSpPr txBox="1"/>
          <p:nvPr/>
        </p:nvSpPr>
        <p:spPr>
          <a:xfrm>
            <a:off x="1440873" y="1084267"/>
            <a:ext cx="931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Diversité des arbres et résistance aux maladies</a:t>
            </a:r>
          </a:p>
        </p:txBody>
      </p:sp>
    </p:spTree>
    <p:extLst>
      <p:ext uri="{BB962C8B-B14F-4D97-AF65-F5344CB8AC3E}">
        <p14:creationId xmlns:p14="http://schemas.microsoft.com/office/powerpoint/2010/main" val="11883589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968AD7A-04C0-9F43-A3D4-D04126002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71" y="2392472"/>
            <a:ext cx="5969522" cy="42726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938D547-4C15-C541-BCFF-AB6A7D5F4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692" y="2248626"/>
            <a:ext cx="5738138" cy="441652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09DA9D7-158F-0243-9DD1-E1D5999C8F7D}"/>
              </a:ext>
            </a:extLst>
          </p:cNvPr>
          <p:cNvSpPr txBox="1"/>
          <p:nvPr/>
        </p:nvSpPr>
        <p:spPr>
          <a:xfrm>
            <a:off x="10634597" y="4734838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(USGS)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FE22687-68A8-DC45-9CA6-A104C30DBA13}"/>
              </a:ext>
            </a:extLst>
          </p:cNvPr>
          <p:cNvSpPr txBox="1"/>
          <p:nvPr/>
        </p:nvSpPr>
        <p:spPr>
          <a:xfrm>
            <a:off x="4183693" y="6295820"/>
            <a:ext cx="890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(NOAA)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39FB23-50E1-CA41-ABF6-DED259919248}"/>
              </a:ext>
            </a:extLst>
          </p:cNvPr>
          <p:cNvSpPr txBox="1"/>
          <p:nvPr/>
        </p:nvSpPr>
        <p:spPr>
          <a:xfrm>
            <a:off x="501041" y="1202499"/>
            <a:ext cx="7908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Récifs coralliens et protection contre les submersions côtières</a:t>
            </a:r>
          </a:p>
        </p:txBody>
      </p:sp>
    </p:spTree>
    <p:extLst>
      <p:ext uri="{BB962C8B-B14F-4D97-AF65-F5344CB8AC3E}">
        <p14:creationId xmlns:p14="http://schemas.microsoft.com/office/powerpoint/2010/main" val="2291028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8C26D09-3984-1B47-80F3-DF87506474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932"/>
          <a:stretch/>
        </p:blipFill>
        <p:spPr>
          <a:xfrm>
            <a:off x="4471792" y="914399"/>
            <a:ext cx="7519632" cy="579382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23FE0A6-D707-AD4A-97B1-BB37145AE769}"/>
              </a:ext>
            </a:extLst>
          </p:cNvPr>
          <p:cNvSpPr txBox="1"/>
          <p:nvPr/>
        </p:nvSpPr>
        <p:spPr>
          <a:xfrm>
            <a:off x="313151" y="1139868"/>
            <a:ext cx="3716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Solutions climat fondées sur la nature</a:t>
            </a:r>
          </a:p>
          <a:p>
            <a:r>
              <a:rPr lang="fr-FR" dirty="0"/>
              <a:t>(IUCN)</a:t>
            </a:r>
          </a:p>
        </p:txBody>
      </p:sp>
    </p:spTree>
    <p:extLst>
      <p:ext uri="{BB962C8B-B14F-4D97-AF65-F5344CB8AC3E}">
        <p14:creationId xmlns:p14="http://schemas.microsoft.com/office/powerpoint/2010/main" val="1940332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32FEB73-DA10-6146-9EAA-F21B8A56B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93" y="1778696"/>
            <a:ext cx="5947182" cy="46325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2CD3396-CC40-144D-8B58-12D7977F9EA2}"/>
              </a:ext>
            </a:extLst>
          </p:cNvPr>
          <p:cNvSpPr txBox="1"/>
          <p:nvPr/>
        </p:nvSpPr>
        <p:spPr>
          <a:xfrm>
            <a:off x="450937" y="1152394"/>
            <a:ext cx="3424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Réchauffement Global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759E8E0-5534-704F-B975-CF476746F0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103" r="21254"/>
          <a:stretch/>
        </p:blipFill>
        <p:spPr>
          <a:xfrm>
            <a:off x="5858005" y="2354893"/>
            <a:ext cx="2158653" cy="373066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5EA4C46-64B6-D641-BC98-FE0AA0FC2838}"/>
              </a:ext>
            </a:extLst>
          </p:cNvPr>
          <p:cNvSpPr txBox="1"/>
          <p:nvPr/>
        </p:nvSpPr>
        <p:spPr>
          <a:xfrm>
            <a:off x="5757725" y="1222187"/>
            <a:ext cx="2941831" cy="46166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/>
              <a:t>+1.19°C en 2014-2023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01C08B3-A470-7F44-A948-0648EA580BA6}"/>
              </a:ext>
            </a:extLst>
          </p:cNvPr>
          <p:cNvSpPr txBox="1"/>
          <p:nvPr/>
        </p:nvSpPr>
        <p:spPr>
          <a:xfrm>
            <a:off x="6338722" y="5879068"/>
            <a:ext cx="188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Forster et al. 2024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6A93F65-3A93-AA47-AEB2-9F0D23547E70}"/>
              </a:ext>
            </a:extLst>
          </p:cNvPr>
          <p:cNvSpPr txBox="1"/>
          <p:nvPr/>
        </p:nvSpPr>
        <p:spPr>
          <a:xfrm>
            <a:off x="3478132" y="2354893"/>
            <a:ext cx="18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(+1.31°C en 2023)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272CF95-0959-A645-AD12-E6B750C2B55A}"/>
              </a:ext>
            </a:extLst>
          </p:cNvPr>
          <p:cNvSpPr txBox="1"/>
          <p:nvPr/>
        </p:nvSpPr>
        <p:spPr>
          <a:xfrm>
            <a:off x="8994124" y="2075221"/>
            <a:ext cx="2765629" cy="46166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/>
              <a:t>+1.7-1.8°C en France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E94C7C3-A2F4-2844-9DB6-8164A65AAC5F}"/>
              </a:ext>
            </a:extLst>
          </p:cNvPr>
          <p:cNvSpPr txBox="1"/>
          <p:nvPr/>
        </p:nvSpPr>
        <p:spPr>
          <a:xfrm>
            <a:off x="8968728" y="5892634"/>
            <a:ext cx="250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GIEC, AR6, WGI, 2021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27D5DFD-01EB-484A-AF98-84578FBCAD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272"/>
          <a:stretch/>
        </p:blipFill>
        <p:spPr>
          <a:xfrm>
            <a:off x="8148805" y="2945587"/>
            <a:ext cx="3703419" cy="1940604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3CD5AE2-D75C-F64F-AAB1-06DD7AFEA837}"/>
              </a:ext>
            </a:extLst>
          </p:cNvPr>
          <p:cNvCxnSpPr>
            <a:cxnSpLocks/>
          </p:cNvCxnSpPr>
          <p:nvPr/>
        </p:nvCxnSpPr>
        <p:spPr>
          <a:xfrm>
            <a:off x="10092473" y="2522777"/>
            <a:ext cx="18162" cy="8456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428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2CD3396-CC40-144D-8B58-12D7977F9EA2}"/>
              </a:ext>
            </a:extLst>
          </p:cNvPr>
          <p:cNvSpPr txBox="1"/>
          <p:nvPr/>
        </p:nvSpPr>
        <p:spPr>
          <a:xfrm>
            <a:off x="179714" y="882645"/>
            <a:ext cx="7198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Réchauffement Global / Changement climatique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93849AC-3771-2D44-9715-3A4F68925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14" y="1488652"/>
            <a:ext cx="4680385" cy="244820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5DE1F0B-19E7-B042-B065-62EF027C7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718" y="4006101"/>
            <a:ext cx="5227615" cy="265966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9577B72-B7B3-4C41-A4D1-EAC81DC46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361" y="5706613"/>
            <a:ext cx="1747164" cy="978735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1EC703BE-AFDF-954A-B594-8058BDAFFB88}"/>
              </a:ext>
            </a:extLst>
          </p:cNvPr>
          <p:cNvGrpSpPr/>
          <p:nvPr/>
        </p:nvGrpSpPr>
        <p:grpSpPr>
          <a:xfrm>
            <a:off x="7227518" y="1405865"/>
            <a:ext cx="4784768" cy="3430884"/>
            <a:chOff x="8025617" y="1675614"/>
            <a:chExt cx="3986669" cy="3108796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F18E983-2C4A-BD42-BD7A-28E80BEF7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5617" y="1675614"/>
              <a:ext cx="3986669" cy="3108796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9D72489-C5FB-FC49-A1F3-55FBA7D2F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89881" y="2140205"/>
              <a:ext cx="1187893" cy="1288795"/>
            </a:xfrm>
            <a:prstGeom prst="rect">
              <a:avLst/>
            </a:prstGeom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CC9EBD65-4BF7-F049-8768-99F3203091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4718" y="6450904"/>
            <a:ext cx="252972" cy="22486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7096B3E-FF45-2641-A41C-670A728BE8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714" y="3530273"/>
            <a:ext cx="2601884" cy="97873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52DCC4E-4954-BC4F-B6E6-C24AD34A5504}"/>
              </a:ext>
            </a:extLst>
          </p:cNvPr>
          <p:cNvSpPr txBox="1"/>
          <p:nvPr/>
        </p:nvSpPr>
        <p:spPr>
          <a:xfrm>
            <a:off x="4875936" y="1973192"/>
            <a:ext cx="25019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Canicules marines,</a:t>
            </a:r>
          </a:p>
          <a:p>
            <a:r>
              <a:rPr lang="fr-FR" dirty="0"/>
              <a:t>Fonte de la banquise</a:t>
            </a:r>
          </a:p>
          <a:p>
            <a:r>
              <a:rPr lang="fr-FR" dirty="0"/>
              <a:t>Précipitations Extrêmes, </a:t>
            </a:r>
          </a:p>
          <a:p>
            <a:r>
              <a:rPr lang="fr-FR" dirty="0"/>
              <a:t>….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632C36A-570F-0C4E-9120-CF4F2EDE7D17}"/>
              </a:ext>
            </a:extLst>
          </p:cNvPr>
          <p:cNvSpPr txBox="1"/>
          <p:nvPr/>
        </p:nvSpPr>
        <p:spPr>
          <a:xfrm>
            <a:off x="6845243" y="6458013"/>
            <a:ext cx="1573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GIEC, AR6, WG1, 2021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47FAD6C-EF5E-6444-AECE-EBDA4D84E4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2333" y="5385143"/>
            <a:ext cx="1873424" cy="128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35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570DA41-48D2-FE32-1BF0-424EE8CF6EDC}"/>
              </a:ext>
            </a:extLst>
          </p:cNvPr>
          <p:cNvSpPr txBox="1"/>
          <p:nvPr/>
        </p:nvSpPr>
        <p:spPr>
          <a:xfrm>
            <a:off x="3173425" y="1298448"/>
            <a:ext cx="64701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/>
              <a:t>Indice</a:t>
            </a:r>
            <a:r>
              <a:rPr lang="en-GB" sz="2800" dirty="0"/>
              <a:t> </a:t>
            </a:r>
            <a:r>
              <a:rPr lang="en-GB" sz="2800" dirty="0" err="1"/>
              <a:t>d’abondance</a:t>
            </a:r>
            <a:r>
              <a:rPr lang="en-GB" sz="2800" dirty="0"/>
              <a:t> des </a:t>
            </a:r>
            <a:r>
              <a:rPr lang="en-GB" sz="2800" dirty="0" err="1"/>
              <a:t>vertébrés</a:t>
            </a:r>
            <a:r>
              <a:rPr lang="en-GB" sz="2800" dirty="0"/>
              <a:t> (</a:t>
            </a:r>
            <a:r>
              <a:rPr lang="en-GB" sz="2800" dirty="0" err="1"/>
              <a:t>terrestres</a:t>
            </a:r>
            <a:r>
              <a:rPr lang="en-GB" sz="2800" dirty="0"/>
              <a:t>, </a:t>
            </a:r>
            <a:r>
              <a:rPr lang="en-GB" sz="2800" dirty="0" err="1"/>
              <a:t>d’eau</a:t>
            </a:r>
            <a:r>
              <a:rPr lang="en-GB" sz="2800" dirty="0"/>
              <a:t> </a:t>
            </a:r>
            <a:r>
              <a:rPr lang="en-GB" sz="2800" dirty="0" err="1"/>
              <a:t>douce</a:t>
            </a:r>
            <a:r>
              <a:rPr lang="en-GB" sz="2800" dirty="0"/>
              <a:t> et </a:t>
            </a:r>
            <a:r>
              <a:rPr lang="en-GB" sz="2800" dirty="0" err="1"/>
              <a:t>marins</a:t>
            </a:r>
            <a:r>
              <a:rPr lang="en-GB" sz="2800" dirty="0"/>
              <a:t>)</a:t>
            </a:r>
          </a:p>
          <a:p>
            <a:pPr algn="ctr"/>
            <a:r>
              <a:rPr lang="en-GB" sz="2800" dirty="0">
                <a:solidFill>
                  <a:srgbClr val="B855FF"/>
                </a:solidFill>
              </a:rPr>
              <a:t> 10 000 populations </a:t>
            </a:r>
            <a:r>
              <a:rPr lang="en-GB" sz="2800" dirty="0" err="1">
                <a:solidFill>
                  <a:srgbClr val="B855FF"/>
                </a:solidFill>
              </a:rPr>
              <a:t>suivies</a:t>
            </a:r>
            <a:endParaRPr lang="en-GB" sz="2800" dirty="0">
              <a:solidFill>
                <a:srgbClr val="B855F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58DB8BC-CA4C-073D-B24A-A937A6645321}"/>
              </a:ext>
            </a:extLst>
          </p:cNvPr>
          <p:cNvSpPr txBox="1"/>
          <p:nvPr/>
        </p:nvSpPr>
        <p:spPr>
          <a:xfrm>
            <a:off x="9643527" y="1986160"/>
            <a:ext cx="2129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WWF. Living Planet Report 2022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784E6C3-AE8F-2AF9-DF2D-AF09A6656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756" y="1499078"/>
            <a:ext cx="8420487" cy="501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92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A6AC155-2D4D-9912-7468-0E1B3D787234}"/>
              </a:ext>
            </a:extLst>
          </p:cNvPr>
          <p:cNvSpPr txBox="1"/>
          <p:nvPr/>
        </p:nvSpPr>
        <p:spPr>
          <a:xfrm>
            <a:off x="280935" y="2983061"/>
            <a:ext cx="3670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Abondance des oiseaux communs spécialistes en France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9BFD862-344E-DBA5-E04D-94F517B66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235" y="1314706"/>
            <a:ext cx="7960443" cy="499719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094EC65-C35F-E538-22FE-15A0443EAE11}"/>
              </a:ext>
            </a:extLst>
          </p:cNvPr>
          <p:cNvSpPr txBox="1"/>
          <p:nvPr/>
        </p:nvSpPr>
        <p:spPr>
          <a:xfrm>
            <a:off x="8325044" y="5796170"/>
            <a:ext cx="347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La </a:t>
            </a:r>
            <a:r>
              <a:rPr lang="en-GB" sz="1200" dirty="0" err="1"/>
              <a:t>biodiversité</a:t>
            </a:r>
            <a:r>
              <a:rPr lang="en-GB" sz="1200" dirty="0"/>
              <a:t> française </a:t>
            </a:r>
            <a:r>
              <a:rPr lang="en-GB" sz="1200" dirty="0" err="1"/>
              <a:t>en</a:t>
            </a:r>
            <a:r>
              <a:rPr lang="en-GB" sz="1200" dirty="0"/>
              <a:t> </a:t>
            </a:r>
            <a:r>
              <a:rPr lang="en-GB" sz="1200" dirty="0" err="1"/>
              <a:t>déclin</a:t>
            </a:r>
            <a:r>
              <a:rPr lang="en-GB" sz="1200" dirty="0"/>
              <a:t>. 10 </a:t>
            </a:r>
            <a:r>
              <a:rPr lang="en-GB" sz="1200" dirty="0" err="1"/>
              <a:t>ans</a:t>
            </a:r>
            <a:r>
              <a:rPr lang="en-GB" sz="1200" dirty="0"/>
              <a:t> de chiffres </a:t>
            </a:r>
            <a:r>
              <a:rPr lang="en-GB" sz="1200" dirty="0" err="1"/>
              <a:t>clés</a:t>
            </a:r>
            <a:r>
              <a:rPr lang="en-GB" sz="1200" dirty="0"/>
              <a:t> par </a:t>
            </a:r>
            <a:r>
              <a:rPr lang="en-GB" sz="1200" dirty="0" err="1"/>
              <a:t>l’Observatoire</a:t>
            </a:r>
            <a:r>
              <a:rPr lang="en-GB" sz="1200" dirty="0"/>
              <a:t> National de la </a:t>
            </a:r>
            <a:r>
              <a:rPr lang="en-GB" sz="1200" dirty="0" err="1"/>
              <a:t>Biodiversité</a:t>
            </a:r>
            <a:r>
              <a:rPr lang="en-GB" sz="1200" dirty="0"/>
              <a:t>. Office </a:t>
            </a:r>
            <a:r>
              <a:rPr lang="en-GB" sz="1200" dirty="0" err="1"/>
              <a:t>Français</a:t>
            </a:r>
            <a:r>
              <a:rPr lang="en-GB" sz="1200" dirty="0"/>
              <a:t> de la </a:t>
            </a:r>
            <a:r>
              <a:rPr lang="en-GB" sz="1200" dirty="0" err="1"/>
              <a:t>Biodiversité</a:t>
            </a:r>
            <a:r>
              <a:rPr lang="en-GB" sz="1200" dirty="0"/>
              <a:t>, 2023.</a:t>
            </a:r>
          </a:p>
        </p:txBody>
      </p:sp>
    </p:spTree>
    <p:extLst>
      <p:ext uri="{BB962C8B-B14F-4D97-AF65-F5344CB8AC3E}">
        <p14:creationId xmlns:p14="http://schemas.microsoft.com/office/powerpoint/2010/main" val="3547739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B481AC4-6EC1-D844-A7E1-12DBDB8CA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70" y="842373"/>
            <a:ext cx="11947046" cy="589662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EAA070E-8D63-264C-A53E-FBF0F3092A27}"/>
              </a:ext>
            </a:extLst>
          </p:cNvPr>
          <p:cNvSpPr txBox="1"/>
          <p:nvPr/>
        </p:nvSpPr>
        <p:spPr>
          <a:xfrm>
            <a:off x="2818356" y="3295162"/>
            <a:ext cx="558660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ym typeface="Wingdings" pitchFamily="2" charset="2"/>
              </a:rPr>
              <a:t>Quelles sont les causes ?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629496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7BF2776-0FA2-A646-9C93-6F13EFAEF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963" y="1138564"/>
            <a:ext cx="5987092" cy="534111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A85BCFC-8185-FD44-80B6-EAA50ED32DAE}"/>
              </a:ext>
            </a:extLst>
          </p:cNvPr>
          <p:cNvSpPr txBox="1"/>
          <p:nvPr/>
        </p:nvSpPr>
        <p:spPr>
          <a:xfrm>
            <a:off x="6200383" y="5135672"/>
            <a:ext cx="141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Observations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1BB8FB3-4F02-1C4D-9814-DF069C042294}"/>
              </a:ext>
            </a:extLst>
          </p:cNvPr>
          <p:cNvSpPr txBox="1"/>
          <p:nvPr/>
        </p:nvSpPr>
        <p:spPr>
          <a:xfrm>
            <a:off x="8768219" y="4997886"/>
            <a:ext cx="8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Gaz à effet de serre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4A9ABB1-F556-124F-9237-557E62AAAFA8}"/>
              </a:ext>
            </a:extLst>
          </p:cNvPr>
          <p:cNvSpPr txBox="1"/>
          <p:nvPr/>
        </p:nvSpPr>
        <p:spPr>
          <a:xfrm>
            <a:off x="9607463" y="3504157"/>
            <a:ext cx="839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Autres causes </a:t>
            </a:r>
            <a:r>
              <a:rPr lang="fr-FR" dirty="0" err="1"/>
              <a:t>anth</a:t>
            </a:r>
            <a:r>
              <a:rPr lang="fr-FR" dirty="0"/>
              <a:t>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5ADFAE9-D47F-D348-9896-69C8B6EEA8A6}"/>
              </a:ext>
            </a:extLst>
          </p:cNvPr>
          <p:cNvSpPr txBox="1"/>
          <p:nvPr/>
        </p:nvSpPr>
        <p:spPr>
          <a:xfrm>
            <a:off x="10263985" y="5130418"/>
            <a:ext cx="111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Facteurs naturels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9835EEF-D6B2-A040-8005-255B2F622D58}"/>
              </a:ext>
            </a:extLst>
          </p:cNvPr>
          <p:cNvSpPr txBox="1"/>
          <p:nvPr/>
        </p:nvSpPr>
        <p:spPr>
          <a:xfrm>
            <a:off x="187891" y="1290181"/>
            <a:ext cx="531103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/>
              <a:t>100% du réchauffement observé est attribué aux activités humaines (GIEC, 2021)</a:t>
            </a:r>
          </a:p>
          <a:p>
            <a:endParaRPr lang="fr-FR" dirty="0"/>
          </a:p>
          <a:p>
            <a:r>
              <a:rPr lang="fr-FR" sz="2000" dirty="0"/>
              <a:t>La plupart des autres modifications du climat (extrêmes, niveau des mers, fonte des glaces, …) sont aussi attribuées aux activités humaines</a:t>
            </a:r>
          </a:p>
        </p:txBody>
      </p:sp>
    </p:spTree>
    <p:extLst>
      <p:ext uri="{BB962C8B-B14F-4D97-AF65-F5344CB8AC3E}">
        <p14:creationId xmlns:p14="http://schemas.microsoft.com/office/powerpoint/2010/main" val="3957201386"/>
      </p:ext>
    </p:extLst>
  </p:cSld>
  <p:clrMapOvr>
    <a:masterClrMapping/>
  </p:clrMapOvr>
</p:sld>
</file>

<file path=ppt/theme/theme1.xml><?xml version="1.0" encoding="utf-8"?>
<a:theme xmlns:a="http://schemas.openxmlformats.org/drawingml/2006/main" name="Page de gar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apos AVEC logo UV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iapos AVEC logo UV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3703</TotalTime>
  <Words>1332</Words>
  <Application>Microsoft Macintosh PowerPoint</Application>
  <PresentationFormat>Grand écran</PresentationFormat>
  <Paragraphs>223</Paragraphs>
  <Slides>37</Slides>
  <Notes>33</Notes>
  <HiddenSlides>1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37</vt:i4>
      </vt:variant>
    </vt:vector>
  </HeadingPairs>
  <TitlesOfParts>
    <vt:vector size="48" baseType="lpstr">
      <vt:lpstr>Arial</vt:lpstr>
      <vt:lpstr>Avenir Next LT Pro</vt:lpstr>
      <vt:lpstr>Calibri</vt:lpstr>
      <vt:lpstr>Calibri Light</vt:lpstr>
      <vt:lpstr>Times</vt:lpstr>
      <vt:lpstr>Wingdings</vt:lpstr>
      <vt:lpstr>Wingdings 3</vt:lpstr>
      <vt:lpstr>Page de garde</vt:lpstr>
      <vt:lpstr>Diapos AVEC logo UVED</vt:lpstr>
      <vt:lpstr>1_Diapos AVEC logo UVED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MOOC ARBRES</dc:title>
  <dc:creator>Vincent Sennes</dc:creator>
  <cp:lastModifiedBy>Luc Abbadie</cp:lastModifiedBy>
  <cp:revision>139</cp:revision>
  <dcterms:created xsi:type="dcterms:W3CDTF">2024-01-29T10:24:12Z</dcterms:created>
  <dcterms:modified xsi:type="dcterms:W3CDTF">2024-12-04T10:39:39Z</dcterms:modified>
</cp:coreProperties>
</file>