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jpeg" ContentType="image/jpeg"/>
  <Override PartName="/ppt/media/image2.png" ContentType="image/png"/>
  <Override PartName="/ppt/media/image3.jpeg" ContentType="image/jpeg"/>
  <Override PartName="/ppt/media/image5.png" ContentType="image/png"/>
  <Override PartName="/ppt/media/image4.png" ContentType="image/png"/>
  <Override PartName="/ppt/media/image6.jpeg" ContentType="image/jpe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27" name="PlaceHolder 2"/>
          <p:cNvSpPr>
            <a:spLocks noGrp="1"/>
          </p:cNvSpPr>
          <p:nvPr>
            <p:ph/>
          </p:nvPr>
        </p:nvSpPr>
        <p:spPr>
          <a:xfrm>
            <a:off x="511200" y="1788480"/>
            <a:ext cx="1113912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28" name="PlaceHolder 3"/>
          <p:cNvSpPr>
            <a:spLocks noGrp="1"/>
          </p:cNvSpPr>
          <p:nvPr>
            <p:ph/>
          </p:nvPr>
        </p:nvSpPr>
        <p:spPr>
          <a:xfrm>
            <a:off x="511200" y="4192200"/>
            <a:ext cx="1113912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30" name="PlaceHolder 2"/>
          <p:cNvSpPr>
            <a:spLocks noGrp="1"/>
          </p:cNvSpPr>
          <p:nvPr>
            <p:ph/>
          </p:nvPr>
        </p:nvSpPr>
        <p:spPr>
          <a:xfrm>
            <a:off x="511200" y="178848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31" name="PlaceHolder 3"/>
          <p:cNvSpPr>
            <a:spLocks noGrp="1"/>
          </p:cNvSpPr>
          <p:nvPr>
            <p:ph/>
          </p:nvPr>
        </p:nvSpPr>
        <p:spPr>
          <a:xfrm>
            <a:off x="6219000" y="178848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32" name="PlaceHolder 4"/>
          <p:cNvSpPr>
            <a:spLocks noGrp="1"/>
          </p:cNvSpPr>
          <p:nvPr>
            <p:ph/>
          </p:nvPr>
        </p:nvSpPr>
        <p:spPr>
          <a:xfrm>
            <a:off x="511200" y="419220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33" name="PlaceHolder 5"/>
          <p:cNvSpPr>
            <a:spLocks noGrp="1"/>
          </p:cNvSpPr>
          <p:nvPr>
            <p:ph/>
          </p:nvPr>
        </p:nvSpPr>
        <p:spPr>
          <a:xfrm>
            <a:off x="6219000" y="419220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35" name="PlaceHolder 2"/>
          <p:cNvSpPr>
            <a:spLocks noGrp="1"/>
          </p:cNvSpPr>
          <p:nvPr>
            <p:ph/>
          </p:nvPr>
        </p:nvSpPr>
        <p:spPr>
          <a:xfrm>
            <a:off x="511200" y="1788480"/>
            <a:ext cx="358668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36" name="PlaceHolder 3"/>
          <p:cNvSpPr>
            <a:spLocks noGrp="1"/>
          </p:cNvSpPr>
          <p:nvPr>
            <p:ph/>
          </p:nvPr>
        </p:nvSpPr>
        <p:spPr>
          <a:xfrm>
            <a:off x="4277520" y="1788480"/>
            <a:ext cx="358668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37" name="PlaceHolder 4"/>
          <p:cNvSpPr>
            <a:spLocks noGrp="1"/>
          </p:cNvSpPr>
          <p:nvPr>
            <p:ph/>
          </p:nvPr>
        </p:nvSpPr>
        <p:spPr>
          <a:xfrm>
            <a:off x="8043840" y="1788480"/>
            <a:ext cx="358668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38" name="PlaceHolder 5"/>
          <p:cNvSpPr>
            <a:spLocks noGrp="1"/>
          </p:cNvSpPr>
          <p:nvPr>
            <p:ph/>
          </p:nvPr>
        </p:nvSpPr>
        <p:spPr>
          <a:xfrm>
            <a:off x="511200" y="4192200"/>
            <a:ext cx="358668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39" name="PlaceHolder 6"/>
          <p:cNvSpPr>
            <a:spLocks noGrp="1"/>
          </p:cNvSpPr>
          <p:nvPr>
            <p:ph/>
          </p:nvPr>
        </p:nvSpPr>
        <p:spPr>
          <a:xfrm>
            <a:off x="4277520" y="4192200"/>
            <a:ext cx="358668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40" name="PlaceHolder 7"/>
          <p:cNvSpPr>
            <a:spLocks noGrp="1"/>
          </p:cNvSpPr>
          <p:nvPr>
            <p:ph/>
          </p:nvPr>
        </p:nvSpPr>
        <p:spPr>
          <a:xfrm>
            <a:off x="8043840" y="4192200"/>
            <a:ext cx="358668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48" name="PlaceHolder 2"/>
          <p:cNvSpPr>
            <a:spLocks noGrp="1"/>
          </p:cNvSpPr>
          <p:nvPr>
            <p:ph type="subTitle"/>
          </p:nvPr>
        </p:nvSpPr>
        <p:spPr>
          <a:xfrm>
            <a:off x="511200" y="1788480"/>
            <a:ext cx="11139120" cy="4602240"/>
          </a:xfrm>
          <a:prstGeom prst="rect">
            <a:avLst/>
          </a:prstGeom>
          <a:noFill/>
          <a:ln w="0">
            <a:noFill/>
          </a:ln>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50"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52" name="PlaceHolder 2"/>
          <p:cNvSpPr>
            <a:spLocks noGrp="1"/>
          </p:cNvSpPr>
          <p:nvPr>
            <p:ph/>
          </p:nvPr>
        </p:nvSpPr>
        <p:spPr>
          <a:xfrm>
            <a:off x="511200" y="1788480"/>
            <a:ext cx="5435640" cy="460224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53" name="PlaceHolder 3"/>
          <p:cNvSpPr>
            <a:spLocks noGrp="1"/>
          </p:cNvSpPr>
          <p:nvPr>
            <p:ph/>
          </p:nvPr>
        </p:nvSpPr>
        <p:spPr>
          <a:xfrm>
            <a:off x="6219000" y="1788480"/>
            <a:ext cx="5435640" cy="460224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511200" y="984600"/>
            <a:ext cx="11139120" cy="2679480"/>
          </a:xfrm>
          <a:prstGeom prst="rect">
            <a:avLst/>
          </a:prstGeom>
          <a:noFill/>
          <a:ln w="0">
            <a:noFill/>
          </a:ln>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57" name="PlaceHolder 2"/>
          <p:cNvSpPr>
            <a:spLocks noGrp="1"/>
          </p:cNvSpPr>
          <p:nvPr>
            <p:ph/>
          </p:nvPr>
        </p:nvSpPr>
        <p:spPr>
          <a:xfrm>
            <a:off x="511200" y="178848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58" name="PlaceHolder 3"/>
          <p:cNvSpPr>
            <a:spLocks noGrp="1"/>
          </p:cNvSpPr>
          <p:nvPr>
            <p:ph/>
          </p:nvPr>
        </p:nvSpPr>
        <p:spPr>
          <a:xfrm>
            <a:off x="6219000" y="1788480"/>
            <a:ext cx="5435640" cy="460224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59" name="PlaceHolder 4"/>
          <p:cNvSpPr>
            <a:spLocks noGrp="1"/>
          </p:cNvSpPr>
          <p:nvPr>
            <p:ph/>
          </p:nvPr>
        </p:nvSpPr>
        <p:spPr>
          <a:xfrm>
            <a:off x="511200" y="419220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6" name="PlaceHolder 2"/>
          <p:cNvSpPr>
            <a:spLocks noGrp="1"/>
          </p:cNvSpPr>
          <p:nvPr>
            <p:ph type="subTitle"/>
          </p:nvPr>
        </p:nvSpPr>
        <p:spPr>
          <a:xfrm>
            <a:off x="511200" y="1788480"/>
            <a:ext cx="11139120" cy="4602240"/>
          </a:xfrm>
          <a:prstGeom prst="rect">
            <a:avLst/>
          </a:prstGeom>
          <a:noFill/>
          <a:ln w="0">
            <a:noFill/>
          </a:ln>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61" name="PlaceHolder 2"/>
          <p:cNvSpPr>
            <a:spLocks noGrp="1"/>
          </p:cNvSpPr>
          <p:nvPr>
            <p:ph/>
          </p:nvPr>
        </p:nvSpPr>
        <p:spPr>
          <a:xfrm>
            <a:off x="511200" y="1788480"/>
            <a:ext cx="5435640" cy="460224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62" name="PlaceHolder 3"/>
          <p:cNvSpPr>
            <a:spLocks noGrp="1"/>
          </p:cNvSpPr>
          <p:nvPr>
            <p:ph/>
          </p:nvPr>
        </p:nvSpPr>
        <p:spPr>
          <a:xfrm>
            <a:off x="6219000" y="178848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63" name="PlaceHolder 4"/>
          <p:cNvSpPr>
            <a:spLocks noGrp="1"/>
          </p:cNvSpPr>
          <p:nvPr>
            <p:ph/>
          </p:nvPr>
        </p:nvSpPr>
        <p:spPr>
          <a:xfrm>
            <a:off x="6219000" y="419220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65" name="PlaceHolder 2"/>
          <p:cNvSpPr>
            <a:spLocks noGrp="1"/>
          </p:cNvSpPr>
          <p:nvPr>
            <p:ph/>
          </p:nvPr>
        </p:nvSpPr>
        <p:spPr>
          <a:xfrm>
            <a:off x="511200" y="178848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66" name="PlaceHolder 3"/>
          <p:cNvSpPr>
            <a:spLocks noGrp="1"/>
          </p:cNvSpPr>
          <p:nvPr>
            <p:ph/>
          </p:nvPr>
        </p:nvSpPr>
        <p:spPr>
          <a:xfrm>
            <a:off x="6219000" y="178848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67" name="PlaceHolder 4"/>
          <p:cNvSpPr>
            <a:spLocks noGrp="1"/>
          </p:cNvSpPr>
          <p:nvPr>
            <p:ph/>
          </p:nvPr>
        </p:nvSpPr>
        <p:spPr>
          <a:xfrm>
            <a:off x="511200" y="4192200"/>
            <a:ext cx="1113912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69" name="PlaceHolder 2"/>
          <p:cNvSpPr>
            <a:spLocks noGrp="1"/>
          </p:cNvSpPr>
          <p:nvPr>
            <p:ph/>
          </p:nvPr>
        </p:nvSpPr>
        <p:spPr>
          <a:xfrm>
            <a:off x="511200" y="1788480"/>
            <a:ext cx="1113912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70" name="PlaceHolder 3"/>
          <p:cNvSpPr>
            <a:spLocks noGrp="1"/>
          </p:cNvSpPr>
          <p:nvPr>
            <p:ph/>
          </p:nvPr>
        </p:nvSpPr>
        <p:spPr>
          <a:xfrm>
            <a:off x="511200" y="4192200"/>
            <a:ext cx="1113912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72" name="PlaceHolder 2"/>
          <p:cNvSpPr>
            <a:spLocks noGrp="1"/>
          </p:cNvSpPr>
          <p:nvPr>
            <p:ph/>
          </p:nvPr>
        </p:nvSpPr>
        <p:spPr>
          <a:xfrm>
            <a:off x="511200" y="178848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73" name="PlaceHolder 3"/>
          <p:cNvSpPr>
            <a:spLocks noGrp="1"/>
          </p:cNvSpPr>
          <p:nvPr>
            <p:ph/>
          </p:nvPr>
        </p:nvSpPr>
        <p:spPr>
          <a:xfrm>
            <a:off x="6219000" y="178848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74" name="PlaceHolder 4"/>
          <p:cNvSpPr>
            <a:spLocks noGrp="1"/>
          </p:cNvSpPr>
          <p:nvPr>
            <p:ph/>
          </p:nvPr>
        </p:nvSpPr>
        <p:spPr>
          <a:xfrm>
            <a:off x="511200" y="419220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75" name="PlaceHolder 5"/>
          <p:cNvSpPr>
            <a:spLocks noGrp="1"/>
          </p:cNvSpPr>
          <p:nvPr>
            <p:ph/>
          </p:nvPr>
        </p:nvSpPr>
        <p:spPr>
          <a:xfrm>
            <a:off x="6219000" y="419220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77" name="PlaceHolder 2"/>
          <p:cNvSpPr>
            <a:spLocks noGrp="1"/>
          </p:cNvSpPr>
          <p:nvPr>
            <p:ph/>
          </p:nvPr>
        </p:nvSpPr>
        <p:spPr>
          <a:xfrm>
            <a:off x="511200" y="1788480"/>
            <a:ext cx="358668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78" name="PlaceHolder 3"/>
          <p:cNvSpPr>
            <a:spLocks noGrp="1"/>
          </p:cNvSpPr>
          <p:nvPr>
            <p:ph/>
          </p:nvPr>
        </p:nvSpPr>
        <p:spPr>
          <a:xfrm>
            <a:off x="4277520" y="1788480"/>
            <a:ext cx="358668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79" name="PlaceHolder 4"/>
          <p:cNvSpPr>
            <a:spLocks noGrp="1"/>
          </p:cNvSpPr>
          <p:nvPr>
            <p:ph/>
          </p:nvPr>
        </p:nvSpPr>
        <p:spPr>
          <a:xfrm>
            <a:off x="8043840" y="1788480"/>
            <a:ext cx="358668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80" name="PlaceHolder 5"/>
          <p:cNvSpPr>
            <a:spLocks noGrp="1"/>
          </p:cNvSpPr>
          <p:nvPr>
            <p:ph/>
          </p:nvPr>
        </p:nvSpPr>
        <p:spPr>
          <a:xfrm>
            <a:off x="511200" y="4192200"/>
            <a:ext cx="358668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81" name="PlaceHolder 6"/>
          <p:cNvSpPr>
            <a:spLocks noGrp="1"/>
          </p:cNvSpPr>
          <p:nvPr>
            <p:ph/>
          </p:nvPr>
        </p:nvSpPr>
        <p:spPr>
          <a:xfrm>
            <a:off x="4277520" y="4192200"/>
            <a:ext cx="358668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82" name="PlaceHolder 7"/>
          <p:cNvSpPr>
            <a:spLocks noGrp="1"/>
          </p:cNvSpPr>
          <p:nvPr>
            <p:ph/>
          </p:nvPr>
        </p:nvSpPr>
        <p:spPr>
          <a:xfrm>
            <a:off x="8043840" y="4192200"/>
            <a:ext cx="358668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90" name="PlaceHolder 2"/>
          <p:cNvSpPr>
            <a:spLocks noGrp="1"/>
          </p:cNvSpPr>
          <p:nvPr>
            <p:ph type="subTitle"/>
          </p:nvPr>
        </p:nvSpPr>
        <p:spPr>
          <a:xfrm>
            <a:off x="511200" y="1788480"/>
            <a:ext cx="11139120" cy="4602240"/>
          </a:xfrm>
          <a:prstGeom prst="rect">
            <a:avLst/>
          </a:prstGeom>
          <a:noFill/>
          <a:ln w="0">
            <a:noFill/>
          </a:ln>
        </p:spPr>
        <p:txBody>
          <a:bodyPr lIns="0" rIns="0" tIns="0" bIns="0" anchor="ctr">
            <a:no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92"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94" name="PlaceHolder 2"/>
          <p:cNvSpPr>
            <a:spLocks noGrp="1"/>
          </p:cNvSpPr>
          <p:nvPr>
            <p:ph/>
          </p:nvPr>
        </p:nvSpPr>
        <p:spPr>
          <a:xfrm>
            <a:off x="511200" y="1788480"/>
            <a:ext cx="5435640" cy="460224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95" name="PlaceHolder 3"/>
          <p:cNvSpPr>
            <a:spLocks noGrp="1"/>
          </p:cNvSpPr>
          <p:nvPr>
            <p:ph/>
          </p:nvPr>
        </p:nvSpPr>
        <p:spPr>
          <a:xfrm>
            <a:off x="6219000" y="1788480"/>
            <a:ext cx="5435640" cy="460224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8"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511200" y="984600"/>
            <a:ext cx="11139120" cy="2679480"/>
          </a:xfrm>
          <a:prstGeom prst="rect">
            <a:avLst/>
          </a:prstGeom>
          <a:noFill/>
          <a:ln w="0">
            <a:noFill/>
          </a:ln>
        </p:spPr>
        <p:txBody>
          <a:bodyPr lIns="0" rIns="0" tIns="0" bIns="0" anchor="ctr">
            <a:no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99" name="PlaceHolder 2"/>
          <p:cNvSpPr>
            <a:spLocks noGrp="1"/>
          </p:cNvSpPr>
          <p:nvPr>
            <p:ph/>
          </p:nvPr>
        </p:nvSpPr>
        <p:spPr>
          <a:xfrm>
            <a:off x="511200" y="178848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100" name="PlaceHolder 3"/>
          <p:cNvSpPr>
            <a:spLocks noGrp="1"/>
          </p:cNvSpPr>
          <p:nvPr>
            <p:ph/>
          </p:nvPr>
        </p:nvSpPr>
        <p:spPr>
          <a:xfrm>
            <a:off x="6219000" y="1788480"/>
            <a:ext cx="5435640" cy="460224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101" name="PlaceHolder 4"/>
          <p:cNvSpPr>
            <a:spLocks noGrp="1"/>
          </p:cNvSpPr>
          <p:nvPr>
            <p:ph/>
          </p:nvPr>
        </p:nvSpPr>
        <p:spPr>
          <a:xfrm>
            <a:off x="511200" y="419220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103" name="PlaceHolder 2"/>
          <p:cNvSpPr>
            <a:spLocks noGrp="1"/>
          </p:cNvSpPr>
          <p:nvPr>
            <p:ph/>
          </p:nvPr>
        </p:nvSpPr>
        <p:spPr>
          <a:xfrm>
            <a:off x="511200" y="1788480"/>
            <a:ext cx="5435640" cy="460224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104" name="PlaceHolder 3"/>
          <p:cNvSpPr>
            <a:spLocks noGrp="1"/>
          </p:cNvSpPr>
          <p:nvPr>
            <p:ph/>
          </p:nvPr>
        </p:nvSpPr>
        <p:spPr>
          <a:xfrm>
            <a:off x="6219000" y="178848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105" name="PlaceHolder 4"/>
          <p:cNvSpPr>
            <a:spLocks noGrp="1"/>
          </p:cNvSpPr>
          <p:nvPr>
            <p:ph/>
          </p:nvPr>
        </p:nvSpPr>
        <p:spPr>
          <a:xfrm>
            <a:off x="6219000" y="419220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107" name="PlaceHolder 2"/>
          <p:cNvSpPr>
            <a:spLocks noGrp="1"/>
          </p:cNvSpPr>
          <p:nvPr>
            <p:ph/>
          </p:nvPr>
        </p:nvSpPr>
        <p:spPr>
          <a:xfrm>
            <a:off x="511200" y="178848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108" name="PlaceHolder 3"/>
          <p:cNvSpPr>
            <a:spLocks noGrp="1"/>
          </p:cNvSpPr>
          <p:nvPr>
            <p:ph/>
          </p:nvPr>
        </p:nvSpPr>
        <p:spPr>
          <a:xfrm>
            <a:off x="6219000" y="178848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109" name="PlaceHolder 4"/>
          <p:cNvSpPr>
            <a:spLocks noGrp="1"/>
          </p:cNvSpPr>
          <p:nvPr>
            <p:ph/>
          </p:nvPr>
        </p:nvSpPr>
        <p:spPr>
          <a:xfrm>
            <a:off x="511200" y="4192200"/>
            <a:ext cx="1113912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111" name="PlaceHolder 2"/>
          <p:cNvSpPr>
            <a:spLocks noGrp="1"/>
          </p:cNvSpPr>
          <p:nvPr>
            <p:ph/>
          </p:nvPr>
        </p:nvSpPr>
        <p:spPr>
          <a:xfrm>
            <a:off x="511200" y="1788480"/>
            <a:ext cx="1113912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112" name="PlaceHolder 3"/>
          <p:cNvSpPr>
            <a:spLocks noGrp="1"/>
          </p:cNvSpPr>
          <p:nvPr>
            <p:ph/>
          </p:nvPr>
        </p:nvSpPr>
        <p:spPr>
          <a:xfrm>
            <a:off x="511200" y="4192200"/>
            <a:ext cx="1113912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114" name="PlaceHolder 2"/>
          <p:cNvSpPr>
            <a:spLocks noGrp="1"/>
          </p:cNvSpPr>
          <p:nvPr>
            <p:ph/>
          </p:nvPr>
        </p:nvSpPr>
        <p:spPr>
          <a:xfrm>
            <a:off x="511200" y="178848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115" name="PlaceHolder 3"/>
          <p:cNvSpPr>
            <a:spLocks noGrp="1"/>
          </p:cNvSpPr>
          <p:nvPr>
            <p:ph/>
          </p:nvPr>
        </p:nvSpPr>
        <p:spPr>
          <a:xfrm>
            <a:off x="6219000" y="178848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116" name="PlaceHolder 4"/>
          <p:cNvSpPr>
            <a:spLocks noGrp="1"/>
          </p:cNvSpPr>
          <p:nvPr>
            <p:ph/>
          </p:nvPr>
        </p:nvSpPr>
        <p:spPr>
          <a:xfrm>
            <a:off x="511200" y="419220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117" name="PlaceHolder 5"/>
          <p:cNvSpPr>
            <a:spLocks noGrp="1"/>
          </p:cNvSpPr>
          <p:nvPr>
            <p:ph/>
          </p:nvPr>
        </p:nvSpPr>
        <p:spPr>
          <a:xfrm>
            <a:off x="6219000" y="419220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119" name="PlaceHolder 2"/>
          <p:cNvSpPr>
            <a:spLocks noGrp="1"/>
          </p:cNvSpPr>
          <p:nvPr>
            <p:ph/>
          </p:nvPr>
        </p:nvSpPr>
        <p:spPr>
          <a:xfrm>
            <a:off x="511200" y="1788480"/>
            <a:ext cx="358668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120" name="PlaceHolder 3"/>
          <p:cNvSpPr>
            <a:spLocks noGrp="1"/>
          </p:cNvSpPr>
          <p:nvPr>
            <p:ph/>
          </p:nvPr>
        </p:nvSpPr>
        <p:spPr>
          <a:xfrm>
            <a:off x="4277520" y="1788480"/>
            <a:ext cx="358668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121" name="PlaceHolder 4"/>
          <p:cNvSpPr>
            <a:spLocks noGrp="1"/>
          </p:cNvSpPr>
          <p:nvPr>
            <p:ph/>
          </p:nvPr>
        </p:nvSpPr>
        <p:spPr>
          <a:xfrm>
            <a:off x="8043840" y="1788480"/>
            <a:ext cx="358668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122" name="PlaceHolder 5"/>
          <p:cNvSpPr>
            <a:spLocks noGrp="1"/>
          </p:cNvSpPr>
          <p:nvPr>
            <p:ph/>
          </p:nvPr>
        </p:nvSpPr>
        <p:spPr>
          <a:xfrm>
            <a:off x="511200" y="4192200"/>
            <a:ext cx="358668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123" name="PlaceHolder 6"/>
          <p:cNvSpPr>
            <a:spLocks noGrp="1"/>
          </p:cNvSpPr>
          <p:nvPr>
            <p:ph/>
          </p:nvPr>
        </p:nvSpPr>
        <p:spPr>
          <a:xfrm>
            <a:off x="4277520" y="4192200"/>
            <a:ext cx="358668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124" name="PlaceHolder 7"/>
          <p:cNvSpPr>
            <a:spLocks noGrp="1"/>
          </p:cNvSpPr>
          <p:nvPr>
            <p:ph/>
          </p:nvPr>
        </p:nvSpPr>
        <p:spPr>
          <a:xfrm>
            <a:off x="8043840" y="4192200"/>
            <a:ext cx="358668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10" name="PlaceHolder 2"/>
          <p:cNvSpPr>
            <a:spLocks noGrp="1"/>
          </p:cNvSpPr>
          <p:nvPr>
            <p:ph/>
          </p:nvPr>
        </p:nvSpPr>
        <p:spPr>
          <a:xfrm>
            <a:off x="511200" y="1788480"/>
            <a:ext cx="5435640" cy="460224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11" name="PlaceHolder 3"/>
          <p:cNvSpPr>
            <a:spLocks noGrp="1"/>
          </p:cNvSpPr>
          <p:nvPr>
            <p:ph/>
          </p:nvPr>
        </p:nvSpPr>
        <p:spPr>
          <a:xfrm>
            <a:off x="6219000" y="1788480"/>
            <a:ext cx="5435640" cy="460224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11200" y="984600"/>
            <a:ext cx="11139120" cy="2679480"/>
          </a:xfrm>
          <a:prstGeom prst="rect">
            <a:avLst/>
          </a:prstGeom>
          <a:noFill/>
          <a:ln w="0">
            <a:noFill/>
          </a:ln>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15" name="PlaceHolder 2"/>
          <p:cNvSpPr>
            <a:spLocks noGrp="1"/>
          </p:cNvSpPr>
          <p:nvPr>
            <p:ph/>
          </p:nvPr>
        </p:nvSpPr>
        <p:spPr>
          <a:xfrm>
            <a:off x="511200" y="178848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16" name="PlaceHolder 3"/>
          <p:cNvSpPr>
            <a:spLocks noGrp="1"/>
          </p:cNvSpPr>
          <p:nvPr>
            <p:ph/>
          </p:nvPr>
        </p:nvSpPr>
        <p:spPr>
          <a:xfrm>
            <a:off x="6219000" y="1788480"/>
            <a:ext cx="5435640" cy="460224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17" name="PlaceHolder 4"/>
          <p:cNvSpPr>
            <a:spLocks noGrp="1"/>
          </p:cNvSpPr>
          <p:nvPr>
            <p:ph/>
          </p:nvPr>
        </p:nvSpPr>
        <p:spPr>
          <a:xfrm>
            <a:off x="511200" y="419220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19" name="PlaceHolder 2"/>
          <p:cNvSpPr>
            <a:spLocks noGrp="1"/>
          </p:cNvSpPr>
          <p:nvPr>
            <p:ph/>
          </p:nvPr>
        </p:nvSpPr>
        <p:spPr>
          <a:xfrm>
            <a:off x="511200" y="1788480"/>
            <a:ext cx="5435640" cy="460224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20" name="PlaceHolder 3"/>
          <p:cNvSpPr>
            <a:spLocks noGrp="1"/>
          </p:cNvSpPr>
          <p:nvPr>
            <p:ph/>
          </p:nvPr>
        </p:nvSpPr>
        <p:spPr>
          <a:xfrm>
            <a:off x="6219000" y="178848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21" name="PlaceHolder 4"/>
          <p:cNvSpPr>
            <a:spLocks noGrp="1"/>
          </p:cNvSpPr>
          <p:nvPr>
            <p:ph/>
          </p:nvPr>
        </p:nvSpPr>
        <p:spPr>
          <a:xfrm>
            <a:off x="6219000" y="419220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23" name="PlaceHolder 2"/>
          <p:cNvSpPr>
            <a:spLocks noGrp="1"/>
          </p:cNvSpPr>
          <p:nvPr>
            <p:ph/>
          </p:nvPr>
        </p:nvSpPr>
        <p:spPr>
          <a:xfrm>
            <a:off x="511200" y="178848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24" name="PlaceHolder 3"/>
          <p:cNvSpPr>
            <a:spLocks noGrp="1"/>
          </p:cNvSpPr>
          <p:nvPr>
            <p:ph/>
          </p:nvPr>
        </p:nvSpPr>
        <p:spPr>
          <a:xfrm>
            <a:off x="6219000" y="1788480"/>
            <a:ext cx="543564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
        <p:nvSpPr>
          <p:cNvPr id="25" name="PlaceHolder 4"/>
          <p:cNvSpPr>
            <a:spLocks noGrp="1"/>
          </p:cNvSpPr>
          <p:nvPr>
            <p:ph/>
          </p:nvPr>
        </p:nvSpPr>
        <p:spPr>
          <a:xfrm>
            <a:off x="511200" y="4192200"/>
            <a:ext cx="11139120" cy="2194920"/>
          </a:xfrm>
          <a:prstGeom prst="rect">
            <a:avLst/>
          </a:prstGeom>
          <a:noFill/>
          <a:ln w="0">
            <a:noFill/>
          </a:ln>
        </p:spPr>
        <p:txBody>
          <a:bodyPr lIns="0" rIns="0" tIns="0" bIns="0" anchor="t">
            <a:normAutofit/>
          </a:bodyPr>
          <a:p>
            <a:endParaRPr b="0" lang="fr-FR"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6.jpe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Image 9" descr=""/>
          <p:cNvPicPr/>
          <p:nvPr/>
        </p:nvPicPr>
        <p:blipFill>
          <a:blip r:embed="rId2"/>
          <a:stretch/>
        </p:blipFill>
        <p:spPr>
          <a:xfrm>
            <a:off x="0" y="0"/>
            <a:ext cx="12191760" cy="6857640"/>
          </a:xfrm>
          <a:prstGeom prst="rect">
            <a:avLst/>
          </a:prstGeom>
          <a:ln w="0">
            <a:noFill/>
          </a:ln>
        </p:spPr>
      </p:pic>
      <p:sp>
        <p:nvSpPr>
          <p:cNvPr id="1" name="Rectangle 1"/>
          <p:cNvSpPr/>
          <p:nvPr/>
        </p:nvSpPr>
        <p:spPr>
          <a:xfrm>
            <a:off x="0" y="0"/>
            <a:ext cx="12191760" cy="1612080"/>
          </a:xfrm>
          <a:prstGeom prst="rect">
            <a:avLst/>
          </a:prstGeom>
          <a:gradFill rotWithShape="0">
            <a:gsLst>
              <a:gs pos="0">
                <a:srgbClr val="000000">
                  <a:alpha val="49019"/>
                </a:srgbClr>
              </a:gs>
              <a:gs pos="100000">
                <a:srgbClr val="000000">
                  <a:alpha val="0"/>
                </a:srgbClr>
              </a:gs>
            </a:gsLst>
            <a:lin ang="5400000"/>
          </a:gradFill>
          <a:ln w="12600">
            <a:noFill/>
          </a:ln>
        </p:spPr>
        <p:style>
          <a:lnRef idx="0"/>
          <a:fillRef idx="0"/>
          <a:effectRef idx="0"/>
          <a:fontRef idx="minor"/>
        </p:style>
      </p:sp>
      <p:pic>
        <p:nvPicPr>
          <p:cNvPr id="2" name="Image 10" descr=""/>
          <p:cNvPicPr/>
          <p:nvPr/>
        </p:nvPicPr>
        <p:blipFill>
          <a:blip r:embed="rId3"/>
          <a:stretch/>
        </p:blipFill>
        <p:spPr>
          <a:xfrm>
            <a:off x="335880" y="183240"/>
            <a:ext cx="2152440" cy="1223280"/>
          </a:xfrm>
          <a:prstGeom prst="rect">
            <a:avLst/>
          </a:prstGeom>
          <a:ln w="0">
            <a:noFill/>
          </a:ln>
          <a:effectLst>
            <a:outerShdw dist="37674" dir="2700000" blurRad="0" rotWithShape="0">
              <a:srgbClr val="000000">
                <a:alpha val="40000"/>
              </a:srgbClr>
            </a:outerShdw>
          </a:effectLst>
        </p:spPr>
      </p:pic>
      <p:sp>
        <p:nvSpPr>
          <p:cNvPr id="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Calibri"/>
              </a:rPr>
              <a:t>Cliquez pour éditer le format du plan de texte</a:t>
            </a:r>
            <a:endParaRPr b="0" lang="fr-FR"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000" spc="-1" strike="noStrike">
                <a:solidFill>
                  <a:srgbClr val="000000"/>
                </a:solidFill>
                <a:latin typeface="Calibri"/>
              </a:rPr>
              <a:t>Second niveau de plan</a:t>
            </a:r>
            <a:endParaRPr b="0" lang="fr-F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1" name="Image 1" descr=""/>
          <p:cNvPicPr/>
          <p:nvPr/>
        </p:nvPicPr>
        <p:blipFill>
          <a:blip r:embed="rId2"/>
          <a:stretch/>
        </p:blipFill>
        <p:spPr>
          <a:xfrm>
            <a:off x="0" y="0"/>
            <a:ext cx="12191760" cy="6857640"/>
          </a:xfrm>
          <a:prstGeom prst="rect">
            <a:avLst/>
          </a:prstGeom>
          <a:ln w="0">
            <a:noFill/>
          </a:ln>
        </p:spPr>
      </p:pic>
      <p:sp>
        <p:nvSpPr>
          <p:cNvPr id="42" name="ZoneTexte 3"/>
          <p:cNvSpPr/>
          <p:nvPr/>
        </p:nvSpPr>
        <p:spPr>
          <a:xfrm>
            <a:off x="1179360" y="124920"/>
            <a:ext cx="10863000" cy="5871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tabLst>
                <a:tab algn="l" pos="0"/>
              </a:tabLst>
            </a:pPr>
            <a:r>
              <a:rPr b="1" lang="fr-FR" sz="2600" spc="-41" strike="noStrike">
                <a:solidFill>
                  <a:srgbClr val="ffffff"/>
                </a:solidFill>
                <a:latin typeface="Calibri"/>
              </a:rPr>
              <a:t>Éco-pédagogie et éducation par les problèmes et les controverses, </a:t>
            </a:r>
            <a:r>
              <a:rPr b="0" lang="fr-FR" sz="2600" spc="-41" strike="noStrike">
                <a:solidFill>
                  <a:srgbClr val="ffffff"/>
                </a:solidFill>
                <a:latin typeface="Calibri"/>
              </a:rPr>
              <a:t>avec I. Pereira</a:t>
            </a:r>
            <a:endParaRPr b="0" lang="fr-FR" sz="2600" spc="-1" strike="noStrike">
              <a:latin typeface="Arial"/>
            </a:endParaRPr>
          </a:p>
        </p:txBody>
      </p:sp>
      <p:pic>
        <p:nvPicPr>
          <p:cNvPr id="43" name="Image 2" descr=""/>
          <p:cNvPicPr/>
          <p:nvPr/>
        </p:nvPicPr>
        <p:blipFill>
          <a:blip r:embed="rId3"/>
          <a:stretch/>
        </p:blipFill>
        <p:spPr>
          <a:xfrm>
            <a:off x="188640" y="108720"/>
            <a:ext cx="879840" cy="591120"/>
          </a:xfrm>
          <a:prstGeom prst="rect">
            <a:avLst/>
          </a:prstGeom>
          <a:ln w="0">
            <a:noFill/>
          </a:ln>
          <a:effectLst>
            <a:outerShdw dist="37674" dir="2700000" blurRad="0" rotWithShape="0">
              <a:srgbClr val="000000">
                <a:alpha val="40000"/>
              </a:srgbClr>
            </a:outerShdw>
          </a:effectLst>
        </p:spPr>
      </p:pic>
      <p:sp>
        <p:nvSpPr>
          <p:cNvPr id="44" name="PlaceHolder 1"/>
          <p:cNvSpPr>
            <a:spLocks noGrp="1"/>
          </p:cNvSpPr>
          <p:nvPr>
            <p:ph type="title"/>
          </p:nvPr>
        </p:nvSpPr>
        <p:spPr>
          <a:xfrm>
            <a:off x="511200" y="984600"/>
            <a:ext cx="11139120" cy="577800"/>
          </a:xfrm>
          <a:prstGeom prst="rect">
            <a:avLst/>
          </a:prstGeom>
          <a:noFill/>
          <a:ln w="0">
            <a:noFill/>
          </a:ln>
        </p:spPr>
        <p:txBody>
          <a:bodyPr lIns="90000" rIns="90000" tIns="45000" bIns="45000" anchor="t">
            <a:noAutofit/>
          </a:bodyPr>
          <a:p>
            <a:pPr algn="ctr">
              <a:lnSpc>
                <a:spcPct val="90000"/>
              </a:lnSpc>
            </a:pPr>
            <a:r>
              <a:rPr b="1" lang="fr-FR" sz="3200" spc="-1" strike="noStrike">
                <a:solidFill>
                  <a:srgbClr val="dc464e"/>
                </a:solidFill>
                <a:latin typeface="Calibri"/>
              </a:rPr>
              <a:t>Modifiez le style du titre</a:t>
            </a:r>
            <a:endParaRPr b="0" lang="fr-FR" sz="3200" spc="-1" strike="noStrike">
              <a:solidFill>
                <a:srgbClr val="000000"/>
              </a:solidFill>
              <a:latin typeface="Calibri"/>
            </a:endParaRPr>
          </a:p>
        </p:txBody>
      </p:sp>
      <p:pic>
        <p:nvPicPr>
          <p:cNvPr id="45" name="Image 1" descr=""/>
          <p:cNvPicPr/>
          <p:nvPr/>
        </p:nvPicPr>
        <p:blipFill>
          <a:blip r:embed="rId4"/>
          <a:stretch/>
        </p:blipFill>
        <p:spPr>
          <a:xfrm>
            <a:off x="10779120" y="5987880"/>
            <a:ext cx="1131480" cy="642960"/>
          </a:xfrm>
          <a:prstGeom prst="rect">
            <a:avLst/>
          </a:prstGeom>
          <a:ln w="0">
            <a:noFill/>
          </a:ln>
        </p:spPr>
      </p:pic>
      <p:sp>
        <p:nvSpPr>
          <p:cNvPr id="4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Calibri"/>
              </a:rPr>
              <a:t>Cliquez pour éditer le format du plan de texte</a:t>
            </a:r>
            <a:endParaRPr b="0" lang="fr-FR"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000" spc="-1" strike="noStrike">
                <a:solidFill>
                  <a:srgbClr val="000000"/>
                </a:solidFill>
                <a:latin typeface="Calibri"/>
              </a:rPr>
              <a:t>Second niveau de plan</a:t>
            </a:r>
            <a:endParaRPr b="0" lang="fr-F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3" name="Image 1" descr=""/>
          <p:cNvPicPr/>
          <p:nvPr/>
        </p:nvPicPr>
        <p:blipFill>
          <a:blip r:embed="rId2"/>
          <a:stretch/>
        </p:blipFill>
        <p:spPr>
          <a:xfrm>
            <a:off x="0" y="0"/>
            <a:ext cx="12191760" cy="6857640"/>
          </a:xfrm>
          <a:prstGeom prst="rect">
            <a:avLst/>
          </a:prstGeom>
          <a:ln w="0">
            <a:noFill/>
          </a:ln>
        </p:spPr>
      </p:pic>
      <p:sp>
        <p:nvSpPr>
          <p:cNvPr id="84" name="ZoneTexte 3"/>
          <p:cNvSpPr/>
          <p:nvPr/>
        </p:nvSpPr>
        <p:spPr>
          <a:xfrm>
            <a:off x="1179360" y="124920"/>
            <a:ext cx="10863000" cy="5871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tabLst>
                <a:tab algn="l" pos="0"/>
              </a:tabLst>
            </a:pPr>
            <a:r>
              <a:rPr b="1" lang="fr-FR" sz="2600" spc="-41" strike="noStrike">
                <a:solidFill>
                  <a:srgbClr val="ffffff"/>
                </a:solidFill>
                <a:latin typeface="Calibri"/>
              </a:rPr>
              <a:t>Éco-pédagogie et éducation par les problèmes et les controverses, </a:t>
            </a:r>
            <a:r>
              <a:rPr b="0" lang="fr-FR" sz="2600" spc="-41" strike="noStrike">
                <a:solidFill>
                  <a:srgbClr val="ffffff"/>
                </a:solidFill>
                <a:latin typeface="Calibri"/>
              </a:rPr>
              <a:t>avec I. Pereira</a:t>
            </a:r>
            <a:endParaRPr b="0" lang="fr-FR" sz="2600" spc="-1" strike="noStrike">
              <a:latin typeface="Arial"/>
            </a:endParaRPr>
          </a:p>
        </p:txBody>
      </p:sp>
      <p:pic>
        <p:nvPicPr>
          <p:cNvPr id="85" name="Image 2" descr=""/>
          <p:cNvPicPr/>
          <p:nvPr/>
        </p:nvPicPr>
        <p:blipFill>
          <a:blip r:embed="rId3"/>
          <a:stretch/>
        </p:blipFill>
        <p:spPr>
          <a:xfrm>
            <a:off x="188640" y="108720"/>
            <a:ext cx="879840" cy="591120"/>
          </a:xfrm>
          <a:prstGeom prst="rect">
            <a:avLst/>
          </a:prstGeom>
          <a:ln w="0">
            <a:noFill/>
          </a:ln>
          <a:effectLst>
            <a:outerShdw dist="37674" dir="2700000" blurRad="0" rotWithShape="0">
              <a:srgbClr val="000000">
                <a:alpha val="40000"/>
              </a:srgbClr>
            </a:outerShdw>
          </a:effectLst>
        </p:spPr>
      </p:pic>
      <p:sp>
        <p:nvSpPr>
          <p:cNvPr id="86" name="PlaceHolder 1"/>
          <p:cNvSpPr>
            <a:spLocks noGrp="1"/>
          </p:cNvSpPr>
          <p:nvPr>
            <p:ph type="title"/>
          </p:nvPr>
        </p:nvSpPr>
        <p:spPr>
          <a:xfrm>
            <a:off x="511200" y="984600"/>
            <a:ext cx="11139120" cy="577800"/>
          </a:xfrm>
          <a:prstGeom prst="rect">
            <a:avLst/>
          </a:prstGeom>
          <a:noFill/>
          <a:ln w="0">
            <a:noFill/>
          </a:ln>
        </p:spPr>
        <p:txBody>
          <a:bodyPr lIns="90000" rIns="90000" tIns="45000" bIns="45000" anchor="t">
            <a:noAutofit/>
          </a:bodyPr>
          <a:p>
            <a:pPr algn="ctr">
              <a:lnSpc>
                <a:spcPct val="90000"/>
              </a:lnSpc>
            </a:pPr>
            <a:r>
              <a:rPr b="1" lang="fr-FR" sz="3200" spc="-1" strike="noStrike">
                <a:solidFill>
                  <a:srgbClr val="dc464e"/>
                </a:solidFill>
                <a:latin typeface="Calibri"/>
              </a:rPr>
              <a:t>Modifiez le style du titre</a:t>
            </a:r>
            <a:endParaRPr b="0" lang="fr-FR" sz="3200" spc="-1" strike="noStrike">
              <a:solidFill>
                <a:srgbClr val="000000"/>
              </a:solidFill>
              <a:latin typeface="Calibri"/>
            </a:endParaRPr>
          </a:p>
        </p:txBody>
      </p:sp>
      <p:pic>
        <p:nvPicPr>
          <p:cNvPr id="87" name="Image 10" descr=""/>
          <p:cNvPicPr/>
          <p:nvPr/>
        </p:nvPicPr>
        <p:blipFill>
          <a:blip r:embed="rId4"/>
          <a:stretch/>
        </p:blipFill>
        <p:spPr>
          <a:xfrm>
            <a:off x="10779120" y="5987880"/>
            <a:ext cx="1131480" cy="642960"/>
          </a:xfrm>
          <a:prstGeom prst="rect">
            <a:avLst/>
          </a:prstGeom>
          <a:ln w="0">
            <a:noFill/>
          </a:ln>
        </p:spPr>
      </p:pic>
      <p:sp>
        <p:nvSpPr>
          <p:cNvPr id="88" name="PlaceHolder 2"/>
          <p:cNvSpPr>
            <a:spLocks noGrp="1"/>
          </p:cNvSpPr>
          <p:nvPr>
            <p:ph type="body"/>
          </p:nvPr>
        </p:nvSpPr>
        <p:spPr>
          <a:xfrm>
            <a:off x="511200" y="1788480"/>
            <a:ext cx="11139120" cy="4602240"/>
          </a:xfrm>
          <a:prstGeom prst="rect">
            <a:avLst/>
          </a:prstGeom>
          <a:noFill/>
          <a:ln w="0">
            <a:noFill/>
          </a:ln>
        </p:spPr>
        <p:txBody>
          <a:bodyPr lIns="90000" rIns="90000" tIns="45000" bIns="45000" anchor="t">
            <a:noAutofit/>
          </a:bodyPr>
          <a:p>
            <a:pPr marL="432000" indent="-324000">
              <a:lnSpc>
                <a:spcPct val="100000"/>
              </a:lnSpc>
              <a:spcBef>
                <a:spcPts val="1800"/>
              </a:spcBef>
              <a:buClr>
                <a:srgbClr val="000000"/>
              </a:buClr>
              <a:buSzPct val="45000"/>
              <a:buFont typeface="Wingdings" charset="2"/>
              <a:buChar char=""/>
            </a:pPr>
            <a:r>
              <a:rPr b="0" lang="fr-FR" sz="1800" spc="-1" strike="noStrike">
                <a:solidFill>
                  <a:srgbClr val="000000"/>
                </a:solidFill>
                <a:latin typeface="Calibri"/>
              </a:rPr>
              <a:t>Cliquez pour modifier les styles du texte du masque</a:t>
            </a:r>
            <a:endParaRPr b="0" lang="fr-FR" sz="1800" spc="-1" strike="noStrike">
              <a:solidFill>
                <a:srgbClr val="000000"/>
              </a:solidFill>
              <a:latin typeface="Calibri"/>
            </a:endParaRPr>
          </a:p>
          <a:p>
            <a:pPr lvl="1" marL="864000" indent="-324000">
              <a:lnSpc>
                <a:spcPct val="100000"/>
              </a:lnSpc>
              <a:spcBef>
                <a:spcPts val="1199"/>
              </a:spcBef>
              <a:buClr>
                <a:srgbClr val="000000"/>
              </a:buClr>
              <a:buSzPct val="75000"/>
              <a:buFont typeface="Symbol" charset="2"/>
              <a:buChar char=""/>
            </a:pPr>
            <a:r>
              <a:rPr b="0" lang="fr-FR" sz="1800" spc="-1" strike="noStrike">
                <a:solidFill>
                  <a:srgbClr val="000000"/>
                </a:solidFill>
                <a:latin typeface="Calibri Light"/>
              </a:rPr>
              <a:t>Deuxième niveau</a:t>
            </a:r>
            <a:endParaRPr b="0" lang="fr-FR" sz="1800" spc="-1" strike="noStrike">
              <a:solidFill>
                <a:srgbClr val="000000"/>
              </a:solidFill>
              <a:latin typeface="Calibri"/>
            </a:endParaRPr>
          </a:p>
          <a:p>
            <a:pPr lvl="2" marL="1296000" indent="-288000">
              <a:lnSpc>
                <a:spcPct val="100000"/>
              </a:lnSpc>
              <a:spcBef>
                <a:spcPts val="601"/>
              </a:spcBef>
              <a:buClr>
                <a:srgbClr val="000000"/>
              </a:buClr>
              <a:buSzPct val="45000"/>
              <a:buFont typeface="Wingdings" charset="2"/>
              <a:buChar char=""/>
            </a:pPr>
            <a:r>
              <a:rPr b="0" lang="fr-FR" sz="1600" spc="-1" strike="noStrike">
                <a:solidFill>
                  <a:srgbClr val="000000"/>
                </a:solidFill>
                <a:latin typeface="Calibri"/>
              </a:rPr>
              <a:t>Troisième niveau</a:t>
            </a:r>
            <a:endParaRPr b="0" lang="fr-FR" sz="1600" spc="-1" strike="noStrike">
              <a:solidFill>
                <a:srgbClr val="000000"/>
              </a:solidFill>
              <a:latin typeface="Calibri"/>
            </a:endParaRPr>
          </a:p>
          <a:p>
            <a:pPr lvl="3" marL="1728000" indent="-216000">
              <a:lnSpc>
                <a:spcPct val="100000"/>
              </a:lnSpc>
              <a:spcBef>
                <a:spcPts val="601"/>
              </a:spcBef>
              <a:buClr>
                <a:srgbClr val="000000"/>
              </a:buClr>
              <a:buSzPct val="75000"/>
              <a:buFont typeface="Symbol" charset="2"/>
              <a:buChar char=""/>
            </a:pPr>
            <a:r>
              <a:rPr b="0" lang="fr-FR" sz="1600" spc="-1" strike="noStrike">
                <a:solidFill>
                  <a:srgbClr val="000000"/>
                </a:solidFill>
                <a:latin typeface="Calibri Light"/>
              </a:rPr>
              <a:t>Quatrième niveau</a:t>
            </a:r>
            <a:endParaRPr b="0" lang="fr-FR" sz="1600" spc="-1" strike="noStrike">
              <a:solidFill>
                <a:srgbClr val="000000"/>
              </a:solidFill>
              <a:latin typeface="Calibri"/>
            </a:endParaRPr>
          </a:p>
          <a:p>
            <a:pPr lvl="4" marL="2160000" indent="-216000">
              <a:lnSpc>
                <a:spcPct val="100000"/>
              </a:lnSpc>
              <a:spcBef>
                <a:spcPts val="601"/>
              </a:spcBef>
              <a:buClr>
                <a:srgbClr val="000000"/>
              </a:buClr>
              <a:buSzPct val="45000"/>
              <a:buFont typeface="Wingdings" charset="2"/>
              <a:buChar char=""/>
            </a:pPr>
            <a:r>
              <a:rPr b="0" lang="fr-FR" sz="1400" spc="-1" strike="noStrike">
                <a:solidFill>
                  <a:srgbClr val="000000"/>
                </a:solidFill>
                <a:latin typeface="Calibri"/>
              </a:rPr>
              <a:t>Cinquième niveau</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sldMaster>
</file>

<file path=ppt/slides/_rels/slide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29.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29.xml"/>
</Relationships>
</file>

<file path=ppt/slides/_rels/slide1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6.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0.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0.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0.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0.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0.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0.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30.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43.xml.rels><?xml version="1.0" encoding="UTF-8"?>
<Relationships xmlns="http://schemas.openxmlformats.org/package/2006/relationships"><Relationship Id="rId1" Type="http://schemas.openxmlformats.org/officeDocument/2006/relationships/hyperlink" Target="https://terresdeluttes.fr/quand-la-lutte-lemporte/" TargetMode="External"/><Relationship Id="rId2" Type="http://schemas.openxmlformats.org/officeDocument/2006/relationships/hyperlink" Target="https://terresdeluttes.fr/quand-la-lutte-lemporte/" TargetMode="External"/><Relationship Id="rId3" Type="http://schemas.openxmlformats.org/officeDocument/2006/relationships/slideLayout" Target="../slideLayouts/slideLayout27.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30.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30.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0.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2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Rectangle 13"/>
          <p:cNvSpPr/>
          <p:nvPr/>
        </p:nvSpPr>
        <p:spPr>
          <a:xfrm>
            <a:off x="0" y="5124600"/>
            <a:ext cx="12191760" cy="1733040"/>
          </a:xfrm>
          <a:prstGeom prst="rect">
            <a:avLst/>
          </a:prstGeom>
          <a:gradFill rotWithShape="0">
            <a:gsLst>
              <a:gs pos="0">
                <a:srgbClr val="000000">
                  <a:alpha val="0"/>
                </a:srgbClr>
              </a:gs>
              <a:gs pos="100000">
                <a:srgbClr val="000000">
                  <a:alpha val="50196"/>
                </a:srgbClr>
              </a:gs>
            </a:gsLst>
            <a:lin ang="5400000"/>
          </a:gradFill>
          <a:ln w="12600">
            <a:noFill/>
          </a:ln>
        </p:spPr>
        <p:style>
          <a:lnRef idx="0"/>
          <a:fillRef idx="0"/>
          <a:effectRef idx="0"/>
          <a:fontRef idx="minor"/>
        </p:style>
      </p:sp>
      <p:sp>
        <p:nvSpPr>
          <p:cNvPr id="126" name="Sous-titre 2"/>
          <p:cNvSpPr/>
          <p:nvPr/>
        </p:nvSpPr>
        <p:spPr>
          <a:xfrm>
            <a:off x="132120" y="1681920"/>
            <a:ext cx="11927520" cy="196560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spcAft>
                <a:spcPts val="2999"/>
              </a:spcAft>
              <a:tabLst>
                <a:tab algn="l" pos="0"/>
              </a:tabLst>
            </a:pPr>
            <a:r>
              <a:rPr b="1" lang="fr-FR" sz="6000" spc="-1" strike="noStrike">
                <a:solidFill>
                  <a:srgbClr val="ffffff"/>
                </a:solidFill>
                <a:latin typeface="Calibri"/>
                <a:ea typeface="Calibri Light"/>
              </a:rPr>
              <a:t>Éco-pédagogie et éducation par les problèmes et les controverses</a:t>
            </a:r>
            <a:endParaRPr b="0" lang="fr-FR" sz="6000" spc="-1" strike="noStrike">
              <a:latin typeface="Arial"/>
            </a:endParaRPr>
          </a:p>
        </p:txBody>
      </p:sp>
      <p:grpSp>
        <p:nvGrpSpPr>
          <p:cNvPr id="127" name="Groupe 5"/>
          <p:cNvGrpSpPr/>
          <p:nvPr/>
        </p:nvGrpSpPr>
        <p:grpSpPr>
          <a:xfrm>
            <a:off x="431640" y="5590800"/>
            <a:ext cx="11272320" cy="993240"/>
            <a:chOff x="431640" y="5590800"/>
            <a:chExt cx="11272320" cy="993240"/>
          </a:xfrm>
        </p:grpSpPr>
        <p:pic>
          <p:nvPicPr>
            <p:cNvPr id="128" name="Image 6" descr=""/>
            <p:cNvPicPr/>
            <p:nvPr/>
          </p:nvPicPr>
          <p:blipFill>
            <a:blip r:embed="rId1"/>
            <a:stretch/>
          </p:blipFill>
          <p:spPr>
            <a:xfrm>
              <a:off x="431640" y="5590800"/>
              <a:ext cx="1191960" cy="800640"/>
            </a:xfrm>
            <a:prstGeom prst="rect">
              <a:avLst/>
            </a:prstGeom>
            <a:ln w="0">
              <a:noFill/>
            </a:ln>
            <a:effectLst>
              <a:outerShdw dist="37674" dir="2700000" blurRad="0" rotWithShape="0">
                <a:srgbClr val="000000">
                  <a:alpha val="40000"/>
                </a:srgbClr>
              </a:outerShdw>
            </a:effectLst>
          </p:spPr>
        </p:pic>
        <p:pic>
          <p:nvPicPr>
            <p:cNvPr id="129" name="Image 3" descr=""/>
            <p:cNvPicPr/>
            <p:nvPr/>
          </p:nvPicPr>
          <p:blipFill>
            <a:blip r:embed="rId2"/>
            <a:srcRect l="0" t="3456" r="8721" b="20101"/>
            <a:stretch/>
          </p:blipFill>
          <p:spPr>
            <a:xfrm>
              <a:off x="1537920" y="5815080"/>
              <a:ext cx="10166040" cy="768960"/>
            </a:xfrm>
            <a:prstGeom prst="rect">
              <a:avLst/>
            </a:prstGeom>
            <a:ln w="0">
              <a:noFill/>
            </a:ln>
            <a:effectLst>
              <a:outerShdw dist="37674" dir="2700000" blurRad="0" rotWithShape="0">
                <a:srgbClr val="000000">
                  <a:alpha val="40000"/>
                </a:srgbClr>
              </a:outerShdw>
            </a:effectLst>
          </p:spPr>
        </p:pic>
      </p:grpSp>
      <p:sp>
        <p:nvSpPr>
          <p:cNvPr id="130" name="Image 18"/>
          <p:cNvSpPr/>
          <p:nvPr/>
        </p:nvSpPr>
        <p:spPr>
          <a:xfrm>
            <a:off x="9640800" y="273240"/>
            <a:ext cx="2165040" cy="1031040"/>
          </a:xfrm>
          <a:prstGeom prst="roundRect">
            <a:avLst>
              <a:gd name="adj" fmla="val 14450"/>
            </a:avLst>
          </a:prstGeom>
          <a:blipFill rotWithShape="0">
            <a:blip r:embed="rId3"/>
            <a:srcRect/>
            <a:stretch/>
          </a:blipFill>
          <a:ln w="0">
            <a:noFill/>
          </a:ln>
        </p:spPr>
        <p:style>
          <a:lnRef idx="0"/>
          <a:fillRef idx="0"/>
          <a:effectRef idx="0"/>
          <a:fontRef idx="minor"/>
        </p:style>
      </p:sp>
      <p:sp>
        <p:nvSpPr>
          <p:cNvPr id="131" name="Sous-titre 2"/>
          <p:cNvSpPr/>
          <p:nvPr/>
        </p:nvSpPr>
        <p:spPr>
          <a:xfrm>
            <a:off x="2103120" y="3753000"/>
            <a:ext cx="7985520" cy="1371240"/>
          </a:xfrm>
          <a:prstGeom prst="roundRect">
            <a:avLst>
              <a:gd name="adj" fmla="val 16667"/>
            </a:avLst>
          </a:prstGeom>
          <a:solidFill>
            <a:srgbClr val="000000">
              <a:alpha val="40000"/>
            </a:srgbClr>
          </a:solidFill>
          <a:ln w="0">
            <a:noFill/>
          </a:ln>
        </p:spPr>
        <p:style>
          <a:lnRef idx="0"/>
          <a:fillRef idx="0"/>
          <a:effectRef idx="0"/>
          <a:fontRef idx="minor"/>
        </p:style>
        <p:txBody>
          <a:bodyPr lIns="90000" rIns="90000" tIns="45000" bIns="45000" anchor="ctr">
            <a:noAutofit/>
          </a:bodyPr>
          <a:p>
            <a:pPr algn="ctr">
              <a:lnSpc>
                <a:spcPct val="100000"/>
              </a:lnSpc>
              <a:spcBef>
                <a:spcPts val="1001"/>
              </a:spcBef>
              <a:tabLst>
                <a:tab algn="l" pos="0"/>
              </a:tabLst>
            </a:pPr>
            <a:r>
              <a:rPr b="1" lang="fr-FR" sz="2400" spc="-1" strike="noStrike">
                <a:solidFill>
                  <a:srgbClr val="ffffff"/>
                </a:solidFill>
                <a:latin typeface="Calibri"/>
                <a:ea typeface="Calibri Light"/>
              </a:rPr>
              <a:t>Avec Irène PEREIRA (Université de Rouen Normandie)</a:t>
            </a:r>
            <a:endParaRPr b="0" lang="fr-FR" sz="2400" spc="-1" strike="noStrike">
              <a:latin typeface="Arial"/>
            </a:endParaRPr>
          </a:p>
          <a:p>
            <a:pPr algn="ctr">
              <a:lnSpc>
                <a:spcPct val="100000"/>
              </a:lnSpc>
              <a:spcBef>
                <a:spcPts val="1001"/>
              </a:spcBef>
              <a:tabLst>
                <a:tab algn="l" pos="0"/>
              </a:tabLst>
            </a:pPr>
            <a:r>
              <a:rPr b="0" lang="fr-FR" sz="2000" spc="-1" strike="noStrike">
                <a:solidFill>
                  <a:srgbClr val="ffffff"/>
                </a:solidFill>
                <a:latin typeface="Calibri"/>
                <a:ea typeface="Calibri Light"/>
              </a:rPr>
              <a:t>Mercredi 22 janvier 2025 à 17h</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L’écopédagogie en Amérique latine</a:t>
            </a:r>
            <a:endParaRPr b="0" lang="fr-FR" sz="3200" spc="-1" strike="noStrike">
              <a:solidFill>
                <a:srgbClr val="000000"/>
              </a:solidFill>
              <a:latin typeface="Calibri"/>
            </a:endParaRPr>
          </a:p>
        </p:txBody>
      </p:sp>
      <p:pic>
        <p:nvPicPr>
          <p:cNvPr id="148" name="" descr=""/>
          <p:cNvPicPr/>
          <p:nvPr/>
        </p:nvPicPr>
        <p:blipFill>
          <a:blip r:embed="rId1"/>
          <a:stretch/>
        </p:blipFill>
        <p:spPr>
          <a:xfrm>
            <a:off x="1620000" y="2160000"/>
            <a:ext cx="1980000" cy="2736000"/>
          </a:xfrm>
          <a:prstGeom prst="rect">
            <a:avLst/>
          </a:prstGeom>
          <a:ln w="0">
            <a:noFill/>
          </a:ln>
        </p:spPr>
      </p:pic>
      <p:pic>
        <p:nvPicPr>
          <p:cNvPr id="149" name="" descr=""/>
          <p:cNvPicPr/>
          <p:nvPr/>
        </p:nvPicPr>
        <p:blipFill>
          <a:blip r:embed="rId2"/>
          <a:stretch/>
        </p:blipFill>
        <p:spPr>
          <a:xfrm>
            <a:off x="4860000" y="1913040"/>
            <a:ext cx="2351160" cy="2946960"/>
          </a:xfrm>
          <a:prstGeom prst="rect">
            <a:avLst/>
          </a:prstGeom>
          <a:ln w="0">
            <a:noFill/>
          </a:ln>
        </p:spPr>
      </p:pic>
      <p:pic>
        <p:nvPicPr>
          <p:cNvPr id="150" name="" descr=""/>
          <p:cNvPicPr/>
          <p:nvPr/>
        </p:nvPicPr>
        <p:blipFill>
          <a:blip r:embed="rId3"/>
          <a:stretch/>
        </p:blipFill>
        <p:spPr>
          <a:xfrm>
            <a:off x="8603280" y="2340000"/>
            <a:ext cx="2196720" cy="30250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De l’Amérique latine aux Etats-Unis</a:t>
            </a:r>
            <a:endParaRPr b="0" lang="fr-FR" sz="3200" spc="-1" strike="noStrike">
              <a:solidFill>
                <a:srgbClr val="000000"/>
              </a:solidFill>
              <a:latin typeface="Calibri"/>
            </a:endParaRPr>
          </a:p>
        </p:txBody>
      </p:sp>
      <p:pic>
        <p:nvPicPr>
          <p:cNvPr id="152" name="" descr=""/>
          <p:cNvPicPr/>
          <p:nvPr/>
        </p:nvPicPr>
        <p:blipFill>
          <a:blip r:embed="rId1"/>
          <a:stretch/>
        </p:blipFill>
        <p:spPr>
          <a:xfrm>
            <a:off x="1980000" y="2484000"/>
            <a:ext cx="2207520" cy="3276000"/>
          </a:xfrm>
          <a:prstGeom prst="rect">
            <a:avLst/>
          </a:prstGeom>
          <a:ln w="0">
            <a:noFill/>
          </a:ln>
        </p:spPr>
      </p:pic>
      <p:pic>
        <p:nvPicPr>
          <p:cNvPr id="153" name="" descr=""/>
          <p:cNvPicPr/>
          <p:nvPr/>
        </p:nvPicPr>
        <p:blipFill>
          <a:blip r:embed="rId2"/>
          <a:stretch/>
        </p:blipFill>
        <p:spPr>
          <a:xfrm>
            <a:off x="7380000" y="2160000"/>
            <a:ext cx="2552400" cy="36763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4" name="" descr=""/>
          <p:cNvPicPr/>
          <p:nvPr/>
        </p:nvPicPr>
        <p:blipFill>
          <a:blip r:embed="rId1"/>
          <a:stretch/>
        </p:blipFill>
        <p:spPr>
          <a:xfrm>
            <a:off x="4500000" y="2160000"/>
            <a:ext cx="1823040" cy="2759040"/>
          </a:xfrm>
          <a:prstGeom prst="rect">
            <a:avLst/>
          </a:prstGeom>
          <a:ln w="0">
            <a:noFill/>
          </a:ln>
        </p:spPr>
      </p:pic>
      <p:sp>
        <p:nvSpPr>
          <p:cNvPr id="155" name="PlaceHolder 1"/>
          <p:cNvSpPr>
            <a:spLocks noGrp="1"/>
          </p:cNvSpPr>
          <p:nvPr>
            <p:ph type="subTitle"/>
          </p:nvPr>
        </p:nvSpPr>
        <p:spPr>
          <a:xfrm>
            <a:off x="511200" y="1788480"/>
            <a:ext cx="11139120" cy="4602240"/>
          </a:xfrm>
          <a:prstGeom prst="rect">
            <a:avLst/>
          </a:prstGeom>
          <a:noFill/>
          <a:ln w="0">
            <a:noFill/>
          </a:ln>
        </p:spPr>
        <p:txBody>
          <a:bodyPr lIns="0" rIns="0" tIns="0" bIns="0" anchor="ctr">
            <a:noAutofit/>
          </a:bodyPr>
          <a:p>
            <a:pPr algn="ctr"/>
            <a:endParaRPr b="0" lang="fr-FR" sz="3200" spc="-1" strike="noStrike">
              <a:latin typeface="Arial"/>
            </a:endParaRPr>
          </a:p>
          <a:p>
            <a:pPr algn="ctr"/>
            <a:endParaRPr b="0" lang="fr-FR" sz="3200" spc="-1" strike="noStrike">
              <a:latin typeface="Arial"/>
            </a:endParaRPr>
          </a:p>
          <a:p>
            <a:pPr algn="ctr"/>
            <a:endParaRPr b="0" lang="fr-FR" sz="3200" spc="-1" strike="noStrike">
              <a:latin typeface="Arial"/>
            </a:endParaRPr>
          </a:p>
          <a:p>
            <a:pPr algn="ctr"/>
            <a:endParaRPr b="0" lang="fr-FR" sz="3200" spc="-1" strike="noStrike">
              <a:latin typeface="Arial"/>
            </a:endParaRPr>
          </a:p>
          <a:p>
            <a:pPr algn="ctr"/>
            <a:endParaRPr b="0" lang="fr-FR" sz="3200" spc="-1" strike="noStrike">
              <a:latin typeface="Arial"/>
            </a:endParaRPr>
          </a:p>
          <a:p>
            <a:pPr algn="ctr"/>
            <a:endParaRPr b="0" lang="fr-FR" sz="3200" spc="-1" strike="noStrike">
              <a:latin typeface="Arial"/>
            </a:endParaRPr>
          </a:p>
          <a:p>
            <a:pPr algn="ctr"/>
            <a:r>
              <a:rPr b="1" lang="fr-FR" sz="1800" spc="-1" strike="noStrike">
                <a:latin typeface="Arial"/>
              </a:rPr>
              <a:t>Irène Pereira, Ecopédagogie : éduquer à la justice sociale et écologique, Academia, 2024.</a:t>
            </a:r>
            <a:endParaRPr b="0" lang="fr-FR" sz="1800" spc="-1" strike="noStrike">
              <a:latin typeface="Arial"/>
            </a:endParaRPr>
          </a:p>
        </p:txBody>
      </p:sp>
      <p:sp>
        <p:nvSpPr>
          <p:cNvPr id="156" name="PlaceHolder 2"/>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Adapter l’écopoédagogie au contexte européen francophone</a:t>
            </a:r>
            <a:endParaRPr b="0" lang="fr-FR"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Qu’est-ce que l’écopédagogie ?</a:t>
            </a:r>
            <a:endParaRPr b="0" lang="fr-FR" sz="3200" spc="-1" strike="noStrike">
              <a:solidFill>
                <a:srgbClr val="000000"/>
              </a:solidFill>
              <a:latin typeface="Calibri"/>
            </a:endParaRPr>
          </a:p>
        </p:txBody>
      </p:sp>
      <p:sp>
        <p:nvSpPr>
          <p:cNvPr id="158"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1" lang="fr-FR" sz="2800" spc="-1" strike="noStrike">
                <a:solidFill>
                  <a:srgbClr val="000000"/>
                </a:solidFill>
                <a:latin typeface="Calibri"/>
              </a:rPr>
              <a:t>Un champ de la philosophie de l’éducation et de la pédagogie qui articule la question sociale et écologique.</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 Une pédagogie d’éducation citoyenne portant sur la dimension philosophique des controverses concernant les différentes conceptions de la justice sociale et environnementale en présence dans le débat public.</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 Une pédagogie qui s’appuie sur les connaissances en sciences sociales.  </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 Une pédagogie qui favorise l’engagement dans les mouvements sociaux pour la justice sociale et environnementale. </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Les présupposés de l’écopédagogie</a:t>
            </a:r>
            <a:endParaRPr b="0" lang="fr-FR" sz="3200" spc="-1" strike="noStrike">
              <a:solidFill>
                <a:srgbClr val="000000"/>
              </a:solidFill>
              <a:latin typeface="Calibri"/>
            </a:endParaRPr>
          </a:p>
        </p:txBody>
      </p:sp>
      <p:sp>
        <p:nvSpPr>
          <p:cNvPr id="160"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1) La prise de conscience de l’existence des inégalités environnementales est un préalable pour réfléchir à l’équité sociale.</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2) Les mouvements sociaux ont une rôle positif de transformation dans les démocraties.</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1800" spc="-1" strike="noStrike">
                <a:solidFill>
                  <a:srgbClr val="000000"/>
                </a:solidFill>
                <a:latin typeface="Calibri"/>
              </a:rPr>
              <a:t>( Terres de Luttes. (2024, December 4). Quand la lutte l’emporte : une décennie de victoires locales - Terres de Luttes.)</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L’approche écopédagogique</a:t>
            </a:r>
            <a:endParaRPr b="0" lang="fr-FR" sz="3200" spc="-1" strike="noStrike">
              <a:solidFill>
                <a:srgbClr val="000000"/>
              </a:solidFill>
              <a:latin typeface="Calibri"/>
            </a:endParaRPr>
          </a:p>
        </p:txBody>
      </p:sp>
      <p:sp>
        <p:nvSpPr>
          <p:cNvPr id="162"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1" lang="fr-FR" sz="2800" spc="-1" strike="noStrike">
                <a:solidFill>
                  <a:srgbClr val="000000"/>
                </a:solidFill>
                <a:latin typeface="Calibri"/>
              </a:rPr>
              <a:t>1) Partir de problèmes qui font débat dans l’espace public (questions socialement vives)</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1" lang="fr-FR" sz="2800" spc="-1" strike="noStrike">
                <a:solidFill>
                  <a:srgbClr val="000000"/>
                </a:solidFill>
                <a:latin typeface="Calibri"/>
              </a:rPr>
              <a:t>2) Identifier les différentes positions philosophiques et arguments liés à ces problèmes (éducation par les controverses à enjeux philosophiques)</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Simonneaux, L. (2008). L’enseignement des questions socialement vives et l’éducation au développement durable. Pour, (3), 179-185.</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Urgelli, B., Hasni, A., &amp; Morin, O. (2022). Questionner l’éducation par les controverses. Enjeux, défis, méthodes. Questions Vives. Recherches en éducation, (37).</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subTitle"/>
          </p:nvPr>
        </p:nvSpPr>
        <p:spPr>
          <a:xfrm>
            <a:off x="511200" y="984600"/>
            <a:ext cx="11139120" cy="2679480"/>
          </a:xfrm>
          <a:prstGeom prst="rect">
            <a:avLst/>
          </a:prstGeom>
          <a:noFill/>
          <a:ln w="0">
            <a:noFill/>
          </a:ln>
        </p:spPr>
        <p:txBody>
          <a:bodyPr lIns="0" rIns="0" tIns="0" bIns="0" anchor="ctr">
            <a:noAutofit/>
          </a:bodyPr>
          <a:p>
            <a:pPr algn="ctr"/>
            <a:r>
              <a:rPr b="1" lang="fr-FR" sz="3200" spc="-1" strike="noStrike">
                <a:latin typeface="Arial"/>
              </a:rPr>
              <a:t>Les concepts centraux mobilisés</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Le monde et la planète</a:t>
            </a:r>
            <a:endParaRPr b="0" lang="fr-FR" sz="3200" spc="-1" strike="noStrike">
              <a:solidFill>
                <a:srgbClr val="000000"/>
              </a:solidFill>
              <a:latin typeface="Calibri"/>
            </a:endParaRPr>
          </a:p>
        </p:txBody>
      </p:sp>
      <p:sp>
        <p:nvSpPr>
          <p:cNvPr id="165" name="PlaceHolder 2"/>
          <p:cNvSpPr>
            <a:spLocks noGrp="1"/>
          </p:cNvSpPr>
          <p:nvPr>
            <p:ph/>
          </p:nvPr>
        </p:nvSpPr>
        <p:spPr>
          <a:xfrm>
            <a:off x="511200" y="1788480"/>
            <a:ext cx="11139120" cy="4602240"/>
          </a:xfrm>
          <a:prstGeom prst="rect">
            <a:avLst/>
          </a:prstGeom>
          <a:noFill/>
          <a:ln w="0">
            <a:noFill/>
          </a:ln>
        </p:spPr>
        <p:txBody>
          <a:bodyPr lIns="0" rIns="0" tIns="0" bIns="0" anchor="t">
            <a:normAutofit fontScale="73000"/>
          </a:bodyPr>
          <a:p>
            <a:pPr marL="432000" indent="-324000">
              <a:lnSpc>
                <a:spcPct val="90000"/>
              </a:lnSpc>
              <a:spcBef>
                <a:spcPts val="1417"/>
              </a:spcBef>
              <a:buClr>
                <a:srgbClr val="000000"/>
              </a:buClr>
              <a:buSzPct val="45000"/>
              <a:buFont typeface="Wingdings" charset="2"/>
              <a:buChar char=""/>
            </a:pPr>
            <a:r>
              <a:rPr b="1" lang="fr-FR" sz="5400" spc="-1" strike="noStrike">
                <a:solidFill>
                  <a:srgbClr val="000000"/>
                </a:solidFill>
                <a:latin typeface="Calibri"/>
              </a:rPr>
              <a:t>Le monde : la sphère anthopocentrée où se posent les problèmes de justice sociale.</a:t>
            </a:r>
            <a:endParaRPr b="0" lang="fr-FR" sz="54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endParaRPr b="0" lang="fr-FR" sz="54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1" lang="fr-FR" sz="5400" spc="-1" strike="noStrike">
                <a:solidFill>
                  <a:srgbClr val="000000"/>
                </a:solidFill>
                <a:latin typeface="Calibri"/>
              </a:rPr>
              <a:t>La planète : la sphère biocentrée où se posent les problèmes de justice écologique.</a:t>
            </a:r>
            <a:endParaRPr b="0" lang="fr-FR" sz="54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endParaRPr b="0" lang="fr-FR" sz="54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5400" spc="-1" strike="noStrike">
                <a:solidFill>
                  <a:srgbClr val="000000"/>
                </a:solidFill>
                <a:latin typeface="Calibri"/>
              </a:rPr>
              <a:t>(Misiaszek, G. W. (2020). Ecopedagogy: Critical environmental teaching for planetary justice and global sustainable development. Bloomsbury Publishing.)</a:t>
            </a:r>
            <a:endParaRPr b="0" lang="fr-FR" sz="5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Les inégalités environnementales</a:t>
            </a:r>
            <a:endParaRPr b="0" lang="fr-FR" sz="3200" spc="-1" strike="noStrike">
              <a:solidFill>
                <a:srgbClr val="000000"/>
              </a:solidFill>
              <a:latin typeface="Calibri"/>
            </a:endParaRPr>
          </a:p>
        </p:txBody>
      </p:sp>
      <p:sp>
        <p:nvSpPr>
          <p:cNvPr id="167"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3200" spc="-1" strike="noStrike">
                <a:latin typeface="Arial"/>
                <a:ea typeface="Microsoft YaHei"/>
              </a:rPr>
              <a:t>« </a:t>
            </a:r>
            <a:r>
              <a:rPr b="1" lang="fr-FR" sz="3200" spc="-1" strike="noStrike">
                <a:latin typeface="Arial"/>
                <a:ea typeface="Microsoft YaHei"/>
              </a:rPr>
              <a:t>Une inégalité environnementale</a:t>
            </a:r>
            <a:r>
              <a:rPr b="0" lang="fr-FR" sz="3200" spc="-1" strike="noStrike">
                <a:latin typeface="Arial"/>
                <a:ea typeface="Microsoft YaHei"/>
              </a:rPr>
              <a:t>, qui peut être la simple observation empirique d’une disparité, </a:t>
            </a:r>
            <a:r>
              <a:rPr b="1" lang="fr-FR" sz="3200" spc="-1" strike="noStrike">
                <a:latin typeface="Arial"/>
                <a:ea typeface="Microsoft YaHei"/>
              </a:rPr>
              <a:t>se traduit par une injustice sociale dès lors que le bien-être et les capacités d’une population particulière sont affectés de manière disproportionnée par ses conditions environnementales d’existence</a:t>
            </a:r>
            <a:r>
              <a:rPr b="0" lang="fr-FR" sz="3200" spc="-1" strike="noStrike">
                <a:latin typeface="Arial"/>
                <a:ea typeface="Microsoft YaHei"/>
              </a:rPr>
              <a:t>, même si cette situation résulte d’un choix. Les conditions environnementales d’existence désignent, de manière négative, </a:t>
            </a:r>
            <a:r>
              <a:rPr b="1" lang="fr-FR" sz="3200" spc="-1" strike="noStrike">
                <a:latin typeface="Arial"/>
                <a:ea typeface="Microsoft YaHei"/>
              </a:rPr>
              <a:t>l’exposition aux nuisances, pollutions et risques et, de manière positive, l’accès aux aménités et ressources naturelles.</a:t>
            </a:r>
            <a:r>
              <a:rPr b="0" lang="fr-FR" sz="3200" spc="-1" strike="noStrike">
                <a:latin typeface="Arial"/>
                <a:ea typeface="Microsoft YaHei"/>
              </a:rPr>
              <a:t> » (Laurent, 2015). </a:t>
            </a:r>
            <a:endParaRPr b="0" lang="fr-FR"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Les opprimé.es et les dominés</a:t>
            </a:r>
            <a:endParaRPr b="0" lang="fr-FR" sz="3200" spc="-1" strike="noStrike">
              <a:solidFill>
                <a:srgbClr val="000000"/>
              </a:solidFill>
              <a:latin typeface="Calibri"/>
            </a:endParaRPr>
          </a:p>
        </p:txBody>
      </p:sp>
      <p:sp>
        <p:nvSpPr>
          <p:cNvPr id="169"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1" lang="fr-FR" sz="2800" spc="-1" strike="noStrike">
                <a:solidFill>
                  <a:srgbClr val="000000"/>
                </a:solidFill>
                <a:latin typeface="Calibri"/>
              </a:rPr>
              <a:t>Les opprimé.es :</a:t>
            </a:r>
            <a:r>
              <a:rPr b="0" lang="fr-FR" sz="2800" spc="-1" strike="noStrike">
                <a:solidFill>
                  <a:srgbClr val="000000"/>
                </a:solidFill>
                <a:latin typeface="Calibri"/>
              </a:rPr>
              <a:t> désigne les êtres humains qui souffrent d’oppression sociales et socio-envrionnementales. Ce sont des agents moraux.</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1" lang="fr-FR" sz="2800" spc="-1" strike="noStrike">
                <a:solidFill>
                  <a:srgbClr val="000000"/>
                </a:solidFill>
                <a:latin typeface="Calibri"/>
              </a:rPr>
              <a:t>Les dominés :</a:t>
            </a:r>
            <a:r>
              <a:rPr b="0" lang="fr-FR" sz="2800" spc="-1" strike="noStrike">
                <a:solidFill>
                  <a:srgbClr val="000000"/>
                </a:solidFill>
                <a:latin typeface="Calibri"/>
              </a:rPr>
              <a:t> désigne les non-humains qui souffrent d’injustice écologiques. Ce sont des patients moraux. </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(Misiaszek, 2020)</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subTitle"/>
          </p:nvPr>
        </p:nvSpPr>
        <p:spPr>
          <a:xfrm>
            <a:off x="511200" y="984600"/>
            <a:ext cx="11139120" cy="2679480"/>
          </a:xfrm>
          <a:prstGeom prst="rect">
            <a:avLst/>
          </a:prstGeom>
          <a:noFill/>
          <a:ln w="0">
            <a:noFill/>
          </a:ln>
        </p:spPr>
        <p:txBody>
          <a:bodyPr lIns="0" rIns="0" tIns="0" bIns="0" anchor="ctr">
            <a:noAutofit/>
          </a:bodyPr>
          <a:p>
            <a:pPr algn="ctr"/>
            <a:r>
              <a:rPr b="1" lang="fr-FR" sz="3200" spc="-1" strike="noStrike">
                <a:latin typeface="Arial"/>
              </a:rPr>
              <a:t>Introduction</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subTitle"/>
          </p:nvPr>
        </p:nvSpPr>
        <p:spPr>
          <a:xfrm>
            <a:off x="511200" y="984600"/>
            <a:ext cx="11139120" cy="2679480"/>
          </a:xfrm>
          <a:prstGeom prst="rect">
            <a:avLst/>
          </a:prstGeom>
          <a:noFill/>
          <a:ln w="0">
            <a:noFill/>
          </a:ln>
        </p:spPr>
        <p:txBody>
          <a:bodyPr lIns="0" rIns="0" tIns="0" bIns="0" anchor="ctr">
            <a:noAutofit/>
          </a:bodyPr>
          <a:p>
            <a:pPr algn="ctr"/>
            <a:r>
              <a:rPr b="1" lang="fr-FR" sz="3200" spc="-1" strike="noStrike">
                <a:latin typeface="Arial"/>
              </a:rPr>
              <a:t>Les problèmes et les controverses</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pPr algn="ctr">
              <a:lnSpc>
                <a:spcPct val="100000"/>
              </a:lnSpc>
            </a:pPr>
            <a:r>
              <a:rPr b="1" lang="fr-FR" sz="3200" spc="-1" strike="noStrike">
                <a:solidFill>
                  <a:srgbClr val="000000"/>
                </a:solidFill>
                <a:latin typeface="Calibri"/>
              </a:rPr>
              <a:t>Les problèmes à enjeux philosophiques</a:t>
            </a:r>
            <a:endParaRPr b="0" lang="fr-FR" sz="3200" spc="-1" strike="noStrike">
              <a:solidFill>
                <a:srgbClr val="000000"/>
              </a:solidFill>
              <a:latin typeface="Calibri"/>
            </a:endParaRPr>
          </a:p>
        </p:txBody>
      </p:sp>
      <p:sp>
        <p:nvSpPr>
          <p:cNvPr id="172"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1" lang="fr-FR" sz="2800" spc="-1" strike="noStrike">
                <a:solidFill>
                  <a:srgbClr val="000000"/>
                </a:solidFill>
                <a:latin typeface="Calibri"/>
              </a:rPr>
              <a:t>Qui souffre des dégradations environnementales ?</a:t>
            </a:r>
            <a:r>
              <a:rPr b="0" lang="fr-FR" sz="2800" spc="-1" strike="noStrike">
                <a:solidFill>
                  <a:srgbClr val="000000"/>
                </a:solidFill>
                <a:latin typeface="Calibri"/>
              </a:rPr>
              <a:t> </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(Ou qui doit-on inclure dans nos théories de la justice?)</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1" lang="fr-FR" sz="2800" spc="-1" strike="noStrike">
                <a:solidFill>
                  <a:srgbClr val="000000"/>
                </a:solidFill>
                <a:latin typeface="Calibri"/>
              </a:rPr>
              <a:t>Qui profite des dégradations environnementales ? </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(et le problème de l’origine philosophique des dégradations)</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1" lang="fr-FR" sz="2800" spc="-1" strike="noStrike">
                <a:solidFill>
                  <a:srgbClr val="000000"/>
                </a:solidFill>
                <a:latin typeface="Calibri"/>
              </a:rPr>
              <a:t>Qui doit-faire des efforts ?</a:t>
            </a:r>
            <a:r>
              <a:rPr b="0" lang="fr-FR" sz="2800" spc="-1" strike="noStrike">
                <a:solidFill>
                  <a:srgbClr val="000000"/>
                </a:solidFill>
                <a:latin typeface="Calibri"/>
              </a:rPr>
              <a:t> (la question de l’équité sociale)</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1" lang="fr-FR" sz="2800" spc="-1" strike="noStrike">
                <a:solidFill>
                  <a:srgbClr val="000000"/>
                </a:solidFill>
                <a:latin typeface="Calibri"/>
              </a:rPr>
              <a:t>Qui doit agir ?</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1" lang="fr-FR" sz="2800" spc="-1" strike="noStrike">
                <a:solidFill>
                  <a:srgbClr val="000000"/>
                </a:solidFill>
                <a:latin typeface="Calibri"/>
              </a:rPr>
              <a:t>Quels moyens d’action ?</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1" lang="fr-FR" sz="2800" spc="-1" strike="noStrike">
                <a:solidFill>
                  <a:srgbClr val="000000"/>
                </a:solidFill>
                <a:latin typeface="Calibri"/>
              </a:rPr>
              <a:t>Quel projet de société écologique ?</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subTitle"/>
          </p:nvPr>
        </p:nvSpPr>
        <p:spPr>
          <a:xfrm>
            <a:off x="511200" y="984600"/>
            <a:ext cx="11139120" cy="2679480"/>
          </a:xfrm>
          <a:prstGeom prst="rect">
            <a:avLst/>
          </a:prstGeom>
          <a:noFill/>
          <a:ln w="0">
            <a:noFill/>
          </a:ln>
        </p:spPr>
        <p:txBody>
          <a:bodyPr lIns="0" rIns="0" tIns="0" bIns="0" anchor="ctr">
            <a:noAutofit/>
          </a:bodyPr>
          <a:p>
            <a:pPr algn="ctr"/>
            <a:r>
              <a:rPr b="1" lang="fr-FR" sz="3200" spc="-1" strike="noStrike">
                <a:latin typeface="Arial"/>
              </a:rPr>
              <a:t>1) Qui souffre ? </a:t>
            </a:r>
            <a:endParaRPr b="0" lang="fr-FR" sz="3200" spc="-1" strike="noStrike">
              <a:latin typeface="Arial"/>
            </a:endParaRPr>
          </a:p>
          <a:p>
            <a:pPr algn="ctr"/>
            <a:endParaRPr b="0" lang="fr-FR" sz="3200" spc="-1" strike="noStrike">
              <a:latin typeface="Arial"/>
            </a:endParaRPr>
          </a:p>
          <a:p>
            <a:pPr algn="ctr"/>
            <a:r>
              <a:rPr b="0" lang="fr-FR" sz="3200" spc="-1" strike="noStrike">
                <a:latin typeface="Arial"/>
              </a:rPr>
              <a:t>(ou qui doit on inclure </a:t>
            </a:r>
            <a:endParaRPr b="0" lang="fr-FR" sz="3200" spc="-1" strike="noStrike">
              <a:latin typeface="Arial"/>
            </a:endParaRPr>
          </a:p>
          <a:p>
            <a:pPr algn="ctr"/>
            <a:r>
              <a:rPr b="0" lang="fr-FR" sz="3200" spc="-1" strike="noStrike">
                <a:latin typeface="Arial"/>
              </a:rPr>
              <a:t>dans nos théories de la justice ?)</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Les opprimé.es : les générations futures</a:t>
            </a:r>
            <a:endParaRPr b="0" lang="fr-FR" sz="3200" spc="-1" strike="noStrike">
              <a:solidFill>
                <a:srgbClr val="000000"/>
              </a:solidFill>
              <a:latin typeface="Calibri"/>
            </a:endParaRPr>
          </a:p>
        </p:txBody>
      </p:sp>
      <p:sp>
        <p:nvSpPr>
          <p:cNvPr id="175"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 Agis de façon que les effets de ton action soient compatibles avec la permanence d’une vie authentiquement humaine sur Terre. » (Jonas, Le principe responsabilité 1979)</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  Le développement durable est un développement qui répond aux besoins du présent sans compromettre la capacité des générations futures de répondre aux leurs » (Brundtland, 1987, p. 40).</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Les opprimé.es : l’humanité actuelle </a:t>
            </a:r>
            <a:endParaRPr b="0" lang="fr-FR" sz="3200" spc="-1" strike="noStrike">
              <a:solidFill>
                <a:srgbClr val="000000"/>
              </a:solidFill>
              <a:latin typeface="Calibri"/>
            </a:endParaRPr>
          </a:p>
        </p:txBody>
      </p:sp>
      <p:sp>
        <p:nvSpPr>
          <p:cNvPr id="177"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 Au moins 238 000 décès prématurés dus aux particules fines dans l’UE en 2020 » (EEA, 2023). »</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Les opprimés : les groupes sociaux opprimés </a:t>
            </a:r>
            <a:endParaRPr b="0" lang="fr-FR" sz="3200" spc="-1" strike="noStrike">
              <a:solidFill>
                <a:srgbClr val="000000"/>
              </a:solidFill>
              <a:latin typeface="Calibri"/>
            </a:endParaRPr>
          </a:p>
        </p:txBody>
      </p:sp>
      <p:sp>
        <p:nvSpPr>
          <p:cNvPr id="179" name="PlaceHolder 2"/>
          <p:cNvSpPr>
            <a:spLocks noGrp="1"/>
          </p:cNvSpPr>
          <p:nvPr>
            <p:ph/>
          </p:nvPr>
        </p:nvSpPr>
        <p:spPr>
          <a:xfrm>
            <a:off x="511200" y="1788480"/>
            <a:ext cx="11139120" cy="4602240"/>
          </a:xfrm>
          <a:prstGeom prst="rect">
            <a:avLst/>
          </a:prstGeom>
          <a:noFill/>
          <a:ln w="0">
            <a:noFill/>
          </a:ln>
        </p:spPr>
        <p:txBody>
          <a:bodyPr lIns="0" rIns="0" tIns="0" bIns="0" anchor="t">
            <a:normAutofit fontScale="82000"/>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 Les plus pauvres (travaux d’Eloi Laurent, Lucas Chancel)</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 Les autres groupes sociaux minoritaires : les femmes, les personnes âgées, les habitants du Sud Global, les personnes malades ou en situation de handicap, les personnes racisées, les enfants...</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 Intersectionnalité des inégalités environnementales (Deldrève, 2020).</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Laurent, É. (2011). Social-écologie. Flammarion.</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Chancel, L. (2022). Insoutenables inégalités-Pour une justice sociale et environnementale. Les petits matins.</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Deldrève, V. (2020). La fabrique des inégalités environnementales en France. Revue de l'OFCE, 165(1), 117-144.</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 </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Les dominés : les vivants non-humains</a:t>
            </a:r>
            <a:endParaRPr b="0" lang="fr-FR" sz="3200" spc="-1" strike="noStrike">
              <a:solidFill>
                <a:srgbClr val="000000"/>
              </a:solidFill>
              <a:latin typeface="Calibri"/>
            </a:endParaRPr>
          </a:p>
        </p:txBody>
      </p:sp>
      <p:sp>
        <p:nvSpPr>
          <p:cNvPr id="181"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Les animaux </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1800" spc="-1" strike="noStrike">
                <a:solidFill>
                  <a:srgbClr val="000000"/>
                </a:solidFill>
                <a:latin typeface="Calibri"/>
              </a:rPr>
              <a:t>(Ouvrage de synthèse : Vilmer, J. B. J. (2014). Éthique animale: Préface de Peter Singer. PUF.)</a:t>
            </a:r>
            <a:endParaRPr b="0" lang="fr-FR" sz="1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L’hypothèse Gaia </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1800" spc="-1" strike="noStrike">
                <a:solidFill>
                  <a:srgbClr val="000000"/>
                </a:solidFill>
                <a:latin typeface="Calibri"/>
              </a:rPr>
              <a:t>(Dutreuil, S. (2024). Gaïa, Terre vivante: Histoire d'une nouvelle conception de la Terre. Empêcheurs de penser rond.)</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subTitle"/>
          </p:nvPr>
        </p:nvSpPr>
        <p:spPr>
          <a:xfrm>
            <a:off x="511200" y="984600"/>
            <a:ext cx="11139120" cy="2679480"/>
          </a:xfrm>
          <a:prstGeom prst="rect">
            <a:avLst/>
          </a:prstGeom>
          <a:noFill/>
          <a:ln w="0">
            <a:noFill/>
          </a:ln>
        </p:spPr>
        <p:txBody>
          <a:bodyPr lIns="0" rIns="0" tIns="0" bIns="0" anchor="ctr">
            <a:noAutofit/>
          </a:bodyPr>
          <a:p>
            <a:pPr algn="ctr"/>
            <a:r>
              <a:rPr b="1" lang="fr-FR" sz="3200" spc="-1" strike="noStrike">
                <a:latin typeface="Arial"/>
              </a:rPr>
              <a:t>2.a) Qui profite des dégradations environnementales ?</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L’humanité dans son ensemble</a:t>
            </a:r>
            <a:r>
              <a:rPr b="0" lang="fr-FR" sz="1800" spc="-1" strike="noStrike">
                <a:solidFill>
                  <a:srgbClr val="000000"/>
                </a:solidFill>
                <a:latin typeface="Calibri"/>
              </a:rPr>
              <a:t> </a:t>
            </a:r>
            <a:endParaRPr b="0" lang="fr-FR" sz="1800" spc="-1" strike="noStrike">
              <a:solidFill>
                <a:srgbClr val="000000"/>
              </a:solidFill>
              <a:latin typeface="Calibri"/>
            </a:endParaRPr>
          </a:p>
        </p:txBody>
      </p:sp>
      <p:sp>
        <p:nvSpPr>
          <p:cNvPr id="184"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 Une première réponse à cette question serait d’affirmer que l’humanité dans son ensemble profite des ressources naturelles au détriment des vivants non-humains ».</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Problème : existence d’inégalités environnementales et pas seulement d’inégalités écologiques. </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0" lang="fr-FR" sz="1800" spc="-1" strike="noStrike">
                <a:solidFill>
                  <a:srgbClr val="000000"/>
                </a:solidFill>
                <a:latin typeface="Calibri"/>
              </a:rPr>
              <a:t>Les habitants du Nord Global ou les classes sociales supérieures</a:t>
            </a:r>
            <a:endParaRPr b="0" lang="fr-FR" sz="1800" spc="-1" strike="noStrike">
              <a:solidFill>
                <a:srgbClr val="000000"/>
              </a:solidFill>
              <a:latin typeface="Calibri"/>
            </a:endParaRPr>
          </a:p>
        </p:txBody>
      </p:sp>
      <p:sp>
        <p:nvSpPr>
          <p:cNvPr id="186"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Les consommateurs des pays du Nord (Brand, Wissen, 2021).</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Les classes sociales supérieures (Chancel, Piketty, 2022)</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L’exemple de Madonna : un style de vie individuel ou un mode de vie d’une femme d’affaire capitaliste ?</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Néanmoins, les plus impactés sont les pays du Sud (Paradoxe des inégalités environnementales)</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pPr algn="ctr">
              <a:lnSpc>
                <a:spcPct val="100000"/>
              </a:lnSpc>
            </a:pPr>
            <a:r>
              <a:rPr b="1" lang="fr-FR" sz="3200" spc="-1" strike="noStrike">
                <a:solidFill>
                  <a:srgbClr val="000000"/>
                </a:solidFill>
                <a:latin typeface="Calibri"/>
              </a:rPr>
              <a:t>Former à la TEDS</a:t>
            </a:r>
            <a:endParaRPr b="0" lang="fr-FR" sz="3200" spc="-1" strike="noStrike">
              <a:solidFill>
                <a:srgbClr val="000000"/>
              </a:solidFill>
              <a:latin typeface="Calibri"/>
            </a:endParaRPr>
          </a:p>
        </p:txBody>
      </p:sp>
      <p:sp>
        <p:nvSpPr>
          <p:cNvPr id="134"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1" lang="fr-FR" sz="2800" spc="-1" strike="noStrike">
                <a:solidFill>
                  <a:srgbClr val="000000"/>
                </a:solidFill>
                <a:latin typeface="Calibri"/>
              </a:rPr>
              <a:t>Un nouvel enseignement</a:t>
            </a:r>
            <a:r>
              <a:rPr b="0" lang="fr-FR" sz="2800" spc="-1" strike="noStrike">
                <a:solidFill>
                  <a:srgbClr val="000000"/>
                </a:solidFill>
                <a:latin typeface="Calibri"/>
              </a:rPr>
              <a:t>. Former les étudiants de premier cycle à la transition écologique pour un développement soutenable (2023). </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1" lang="fr-FR" sz="2800" spc="-1" strike="noStrike">
                <a:solidFill>
                  <a:srgbClr val="000000"/>
                </a:solidFill>
                <a:latin typeface="Calibri"/>
              </a:rPr>
              <a:t>4 thématiques :</a:t>
            </a:r>
            <a:r>
              <a:rPr b="0" lang="fr-FR" sz="2800" spc="-1" strike="noStrike">
                <a:solidFill>
                  <a:srgbClr val="000000"/>
                </a:solidFill>
                <a:latin typeface="Calibri"/>
              </a:rPr>
              <a:t> climats, ressources, biodiversité, </a:t>
            </a:r>
            <a:r>
              <a:rPr b="1" lang="fr-FR" sz="2800" spc="-1" strike="noStrike">
                <a:solidFill>
                  <a:srgbClr val="000000"/>
                </a:solidFill>
                <a:latin typeface="Calibri"/>
              </a:rPr>
              <a:t>transition juste et équité sociale.</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subTitle"/>
          </p:nvPr>
        </p:nvSpPr>
        <p:spPr>
          <a:xfrm>
            <a:off x="511200" y="984600"/>
            <a:ext cx="11139120" cy="2679480"/>
          </a:xfrm>
          <a:prstGeom prst="rect">
            <a:avLst/>
          </a:prstGeom>
          <a:noFill/>
          <a:ln w="0">
            <a:noFill/>
          </a:ln>
        </p:spPr>
        <p:txBody>
          <a:bodyPr lIns="0" rIns="0" tIns="0" bIns="0" anchor="ctr">
            <a:noAutofit/>
          </a:bodyPr>
          <a:p>
            <a:pPr algn="ctr"/>
            <a:r>
              <a:rPr b="1" lang="fr-FR" sz="3200" spc="-1" strike="noStrike">
                <a:latin typeface="Arial"/>
              </a:rPr>
              <a:t>2.b) Quelle est l’origine du problème ?</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Trois thèses philosophiques en opposition</a:t>
            </a:r>
            <a:endParaRPr b="0" lang="fr-FR" sz="3200" spc="-1" strike="noStrike">
              <a:solidFill>
                <a:srgbClr val="000000"/>
              </a:solidFill>
              <a:latin typeface="Calibri"/>
            </a:endParaRPr>
          </a:p>
        </p:txBody>
      </p:sp>
      <p:sp>
        <p:nvSpPr>
          <p:cNvPr id="189"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L’hybris comme cause de l’anthropocène (Wallenhorst, 2023)</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Les catégories de la modernité (Daigle et al., 2020)</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Le capitalocène (Malm, 2017 ; Patel et Moore,2018) </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subTitle"/>
          </p:nvPr>
        </p:nvSpPr>
        <p:spPr>
          <a:xfrm>
            <a:off x="511200" y="984600"/>
            <a:ext cx="11139120" cy="2679480"/>
          </a:xfrm>
          <a:prstGeom prst="rect">
            <a:avLst/>
          </a:prstGeom>
          <a:noFill/>
          <a:ln w="0">
            <a:noFill/>
          </a:ln>
        </p:spPr>
        <p:txBody>
          <a:bodyPr lIns="0" rIns="0" tIns="0" bIns="0" anchor="ctr">
            <a:noAutofit/>
          </a:bodyPr>
          <a:p>
            <a:pPr algn="ctr"/>
            <a:r>
              <a:rPr b="1" lang="fr-FR" sz="3200" spc="-1" strike="noStrike">
                <a:latin typeface="Arial"/>
              </a:rPr>
              <a:t>3.a) Quels types d’efforts </a:t>
            </a:r>
            <a:endParaRPr b="0" lang="fr-FR" sz="3200" spc="-1" strike="noStrike">
              <a:latin typeface="Arial"/>
            </a:endParaRPr>
          </a:p>
          <a:p>
            <a:pPr algn="ctr"/>
            <a:r>
              <a:rPr b="1" lang="fr-FR" sz="3200" spc="-1" strike="noStrike">
                <a:latin typeface="Arial"/>
              </a:rPr>
              <a:t>pour la transition écologique ?</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Le problème de la justice et de l’équité</a:t>
            </a:r>
            <a:endParaRPr b="0" lang="fr-FR" sz="3200" spc="-1" strike="noStrike">
              <a:solidFill>
                <a:srgbClr val="000000"/>
              </a:solidFill>
              <a:latin typeface="Calibri"/>
            </a:endParaRPr>
          </a:p>
        </p:txBody>
      </p:sp>
      <p:sp>
        <p:nvSpPr>
          <p:cNvPr id="192"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La justice comme égalité stricte</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La justice comme équité (une égalité géométrique) : A/B= C/D. La recherche de la juste proportion.</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Problème : Le problème de la transition juste peut-il se poser de la même manière selon que l’on aborde le problème à partir de l’idée d’une société d’individus égaux en droit ou qu’on l’aborde à partir des inégalités environnementales ? </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pPr algn="ctr">
              <a:lnSpc>
                <a:spcPct val="100000"/>
              </a:lnSpc>
            </a:pPr>
            <a:r>
              <a:rPr b="1" lang="fr-FR" sz="3200" spc="-1" strike="noStrike">
                <a:solidFill>
                  <a:srgbClr val="000000"/>
                </a:solidFill>
                <a:latin typeface="Calibri"/>
              </a:rPr>
              <a:t>Les modes de vie</a:t>
            </a:r>
            <a:endParaRPr b="0" lang="fr-FR" sz="3200" spc="-1" strike="noStrike">
              <a:solidFill>
                <a:srgbClr val="000000"/>
              </a:solidFill>
              <a:latin typeface="Calibri"/>
            </a:endParaRPr>
          </a:p>
        </p:txBody>
      </p:sp>
      <p:sp>
        <p:nvSpPr>
          <p:cNvPr id="194"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L’exemple de la consommation bio</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Mais impact plus important de l’avion. Les consommateurs de produits bio peuvent aussi être ceux qui prennent l’avion.</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(Source :Coulangeon, P., Demoli, Y., &amp; Ginsburger, M. (2023). La conversion écologique des Français: Contradictions et clivages. Puf.) </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subTitle"/>
          </p:nvPr>
        </p:nvSpPr>
        <p:spPr>
          <a:xfrm>
            <a:off x="511200" y="984600"/>
            <a:ext cx="11139120" cy="2679480"/>
          </a:xfrm>
          <a:prstGeom prst="rect">
            <a:avLst/>
          </a:prstGeom>
          <a:noFill/>
          <a:ln w="0">
            <a:noFill/>
          </a:ln>
        </p:spPr>
        <p:txBody>
          <a:bodyPr lIns="0" rIns="0" tIns="0" bIns="0" anchor="ctr">
            <a:noAutofit/>
          </a:bodyPr>
          <a:p>
            <a:pPr algn="ctr"/>
            <a:r>
              <a:rPr b="1" lang="fr-FR" sz="3200" spc="-1" strike="noStrike">
                <a:latin typeface="Arial"/>
              </a:rPr>
              <a:t>3.b) Qui doit payer la transition écologique ? </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pPr algn="ctr">
              <a:lnSpc>
                <a:spcPct val="100000"/>
              </a:lnSpc>
            </a:pPr>
            <a:r>
              <a:rPr b="1" lang="fr-FR" sz="3200" spc="-1" strike="noStrike">
                <a:solidFill>
                  <a:srgbClr val="000000"/>
                </a:solidFill>
                <a:latin typeface="Calibri"/>
              </a:rPr>
              <a:t>Au sein des pays du Nord Global : </a:t>
            </a:r>
            <a:endParaRPr b="0" lang="fr-FR" sz="3200" spc="-1" strike="noStrike">
              <a:solidFill>
                <a:srgbClr val="000000"/>
              </a:solidFill>
              <a:latin typeface="Calibri"/>
            </a:endParaRPr>
          </a:p>
        </p:txBody>
      </p:sp>
      <p:sp>
        <p:nvSpPr>
          <p:cNvPr id="197"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Faire payer tout le monde à égalité (sur le modèle de la TVA. L’exemple de la taxe carbone)</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Faire payer les plus riches (sur le modèle de la proposition d’ISF climatique). </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Entre les pays du Nord Global et les Pays du Sud Global :</a:t>
            </a:r>
            <a:endParaRPr b="0" lang="fr-FR" sz="3200" spc="-1" strike="noStrike">
              <a:solidFill>
                <a:srgbClr val="000000"/>
              </a:solidFill>
              <a:latin typeface="Calibri"/>
            </a:endParaRPr>
          </a:p>
        </p:txBody>
      </p:sp>
      <p:sp>
        <p:nvSpPr>
          <p:cNvPr id="199"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Les pays du Sud Global ont plus forte croissance démographique et émettent plus de Gaz à effet de serre.</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Mais les GES doivent être calculés en prenant en compte les consommateurs finaux qui eux sont dans le Nord Global.  </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Deux règles en opposition : </a:t>
            </a:r>
            <a:endParaRPr b="0" lang="fr-FR" sz="3200" spc="-1" strike="noStrike">
              <a:solidFill>
                <a:srgbClr val="000000"/>
              </a:solidFill>
              <a:latin typeface="Calibri"/>
            </a:endParaRPr>
          </a:p>
        </p:txBody>
      </p:sp>
      <p:sp>
        <p:nvSpPr>
          <p:cNvPr id="201"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Faire payer les plus nombreux : les riches polluent plus, mais ils sont moins nombreux.</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Faire payer les plus riches : les riches sont moins nombreux mais ils polluent plus.</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Pour sortir de ce débat, il est possible de prendre le chiffre des 10 % les plus riches qui sont à eux seuls responsables de près de la moitié des émissions (Piketty, 2016). Cela correspond en France à une personne qui gagne au moins 3 178 euros par mois. </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subTitle"/>
          </p:nvPr>
        </p:nvSpPr>
        <p:spPr>
          <a:xfrm>
            <a:off x="511200" y="984600"/>
            <a:ext cx="11139120" cy="2679480"/>
          </a:xfrm>
          <a:prstGeom prst="rect">
            <a:avLst/>
          </a:prstGeom>
          <a:noFill/>
          <a:ln w="0">
            <a:noFill/>
          </a:ln>
        </p:spPr>
        <p:txBody>
          <a:bodyPr lIns="0" rIns="0" tIns="0" bIns="0" anchor="ctr">
            <a:noAutofit/>
          </a:bodyPr>
          <a:p>
            <a:pPr algn="ctr"/>
            <a:r>
              <a:rPr b="1" lang="fr-FR" sz="3200" spc="-1" strike="noStrike">
                <a:latin typeface="Arial"/>
              </a:rPr>
              <a:t>4. Qui doit agir ? </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pPr algn="ctr">
              <a:lnSpc>
                <a:spcPct val="100000"/>
              </a:lnSpc>
            </a:pPr>
            <a:r>
              <a:rPr b="1" lang="fr-FR" sz="3200" spc="-1" strike="noStrike">
                <a:solidFill>
                  <a:srgbClr val="000000"/>
                </a:solidFill>
                <a:latin typeface="Calibri"/>
              </a:rPr>
              <a:t>La notion de transition juste</a:t>
            </a:r>
            <a:endParaRPr b="0" lang="fr-FR" sz="3200" spc="-1" strike="noStrike">
              <a:solidFill>
                <a:srgbClr val="000000"/>
              </a:solidFill>
              <a:latin typeface="Calibri"/>
            </a:endParaRPr>
          </a:p>
        </p:txBody>
      </p:sp>
      <p:sp>
        <p:nvSpPr>
          <p:cNvPr id="136"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ea typeface="Microsoft YaHei"/>
              </a:rPr>
              <a:t>Une notion qui trouve son origine dans le mouvement syndical américain à partir des années 1970. </a:t>
            </a:r>
            <a:r>
              <a:rPr b="0" lang="fr-FR" sz="2800" spc="-1" strike="noStrike">
                <a:solidFill>
                  <a:srgbClr val="000000"/>
                </a:solidFill>
                <a:latin typeface="Calibri"/>
              </a:rPr>
              <a:t> En particulier, le syndicaliste Tony Mazzocchi dans les années 1990.  Prise en compte des conséquences sur les conditions de travail et les emplois. </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1800" spc="-1" strike="noStrike">
                <a:solidFill>
                  <a:srgbClr val="000000"/>
                </a:solidFill>
                <a:latin typeface="Calibri"/>
              </a:rPr>
              <a:t>Felli, R., &amp; Stevis, D. (2014). La stratégie syndicale d’une «transition juste» vers une économie durable. Mouvements, (4), 111-118.</a:t>
            </a:r>
            <a:endParaRPr b="0" lang="fr-FR" sz="1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Une notion reprise par les organisations internationales. (ex : COP 21 dans l’Accord de Paris en 2015)</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La responsabilité individuelle</a:t>
            </a:r>
            <a:endParaRPr b="0" lang="fr-FR" sz="3200" spc="-1" strike="noStrike">
              <a:solidFill>
                <a:srgbClr val="000000"/>
              </a:solidFill>
              <a:latin typeface="Calibri"/>
            </a:endParaRPr>
          </a:p>
        </p:txBody>
      </p:sp>
      <p:sp>
        <p:nvSpPr>
          <p:cNvPr id="204"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La transformation écologique devrait reposer sur des changements de comportements de consommation individuels.</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Selon une étude du cabinet de conseil Carbone 4 (2019), le poids des actions individuelles se situerait entre 25 % et 45 %. Le reste, près de 60 %, serait imputable aux industries et aux infrastructures.</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La responsabilité d’action de l’État et des industries</a:t>
            </a:r>
            <a:endParaRPr b="0" lang="fr-FR" sz="3200" spc="-1" strike="noStrike">
              <a:solidFill>
                <a:srgbClr val="000000"/>
              </a:solidFill>
              <a:latin typeface="Calibri"/>
            </a:endParaRPr>
          </a:p>
        </p:txBody>
      </p:sp>
      <p:sp>
        <p:nvSpPr>
          <p:cNvPr id="206"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En s’appuyant sur la philosophe Marion Iris Young : le degré de responsabilité varie en fonction du pouvoir social et des privilèges sociaux que possèdent les acteurs. De ce fait, les consommateurs/consommatrices et les travailleurs/ travailleuses ont moins de responsabilité que les dirigeants des États et des industries (Young, 2017).</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Deux thèses en opposition sur le rôle de l’Etat</a:t>
            </a:r>
            <a:endParaRPr b="0" lang="fr-FR" sz="3200" spc="-1" strike="noStrike">
              <a:solidFill>
                <a:srgbClr val="000000"/>
              </a:solidFill>
              <a:latin typeface="Calibri"/>
            </a:endParaRPr>
          </a:p>
        </p:txBody>
      </p:sp>
      <p:sp>
        <p:nvSpPr>
          <p:cNvPr id="208"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L’État est capable d’assurer la transition juste car c’est sa nature d’assurer l’intérêt général.</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Une telle lecture de l’État est contestée par ceux et celles qui pensent que l’État ne peut agir dans le sens du bien commun que lorsqu’il y est contraint par la société civile, et en particulier des mouvements sociaux.</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Le pouvoir des mouvements sociaux</a:t>
            </a:r>
            <a:endParaRPr b="0" lang="fr-FR" sz="3200" spc="-1" strike="noStrike">
              <a:solidFill>
                <a:srgbClr val="000000"/>
              </a:solidFill>
              <a:latin typeface="Calibri"/>
            </a:endParaRPr>
          </a:p>
        </p:txBody>
      </p:sp>
      <p:sp>
        <p:nvSpPr>
          <p:cNvPr id="210"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Paulo Freire : les mouvements sociaux n’ont pas moins de pouvoir dans la transformation écologique que l’État et les industries, mais ilsont une forme de pouvoir différent.</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(Référence : Terres de Luttes. (2024, December 4). Quand la lutte l’emporte : une décennie de victoires locales - Terres de Luttes. Terres De Luttes. </a:t>
            </a:r>
            <a:r>
              <a:rPr b="0" lang="fr-FR" sz="2800" spc="-1" strike="noStrike">
                <a:solidFill>
                  <a:srgbClr val="000000"/>
                </a:solidFill>
                <a:latin typeface="Calibri"/>
                <a:hlinkClick r:id="rId1"/>
              </a:rPr>
              <a:t>https://terresdeluttes.fr/quand-la-lutte-lemporte/</a:t>
            </a:r>
            <a:r>
              <a:rPr b="0" lang="fr-FR" sz="2800" spc="-1" strike="noStrike">
                <a:solidFill>
                  <a:srgbClr val="000000"/>
                </a:solidFill>
                <a:latin typeface="Calibri"/>
                <a:hlinkClick r:id="rId2"/>
              </a:rPr>
              <a:t>https://terresdeluttes.fr/quand-la-lutte-lemporte/</a:t>
            </a:r>
            <a:r>
              <a:rPr b="0" lang="fr-FR" sz="2800" spc="-1" strike="noStrike">
                <a:solidFill>
                  <a:srgbClr val="000000"/>
                </a:solidFill>
                <a:latin typeface="Calibri"/>
              </a:rPr>
              <a:t>)</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subTitle"/>
          </p:nvPr>
        </p:nvSpPr>
        <p:spPr>
          <a:xfrm>
            <a:off x="511200" y="984600"/>
            <a:ext cx="11139120" cy="2679480"/>
          </a:xfrm>
          <a:prstGeom prst="rect">
            <a:avLst/>
          </a:prstGeom>
          <a:noFill/>
          <a:ln w="0">
            <a:noFill/>
          </a:ln>
        </p:spPr>
        <p:txBody>
          <a:bodyPr lIns="0" rIns="0" tIns="0" bIns="0" anchor="ctr">
            <a:noAutofit/>
          </a:bodyPr>
          <a:p>
            <a:pPr algn="ctr"/>
            <a:r>
              <a:rPr b="1" lang="fr-FR" sz="3200" spc="-1" strike="noStrike">
                <a:latin typeface="Arial"/>
              </a:rPr>
              <a:t>5. Quels modes d’action ? </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L’action par l’intermédiaire de la représentation politique</a:t>
            </a:r>
            <a:endParaRPr b="0" lang="fr-FR" sz="3200" spc="-1" strike="noStrike">
              <a:solidFill>
                <a:srgbClr val="000000"/>
              </a:solidFill>
              <a:latin typeface="Calibri"/>
            </a:endParaRPr>
          </a:p>
        </p:txBody>
      </p:sp>
      <p:sp>
        <p:nvSpPr>
          <p:cNvPr id="213" name="PlaceHolder 2"/>
          <p:cNvSpPr>
            <a:spLocks noGrp="1"/>
          </p:cNvSpPr>
          <p:nvPr>
            <p:ph/>
          </p:nvPr>
        </p:nvSpPr>
        <p:spPr>
          <a:xfrm>
            <a:off x="511200" y="1788480"/>
            <a:ext cx="11139120" cy="4602240"/>
          </a:xfrm>
          <a:prstGeom prst="rect">
            <a:avLst/>
          </a:prstGeom>
          <a:noFill/>
          <a:ln w="0">
            <a:noFill/>
          </a:ln>
        </p:spPr>
        <p:txBody>
          <a:bodyPr lIns="0" rIns="0" tIns="0" bIns="0" anchor="t">
            <a:normAutofit fontScale="96000"/>
          </a:bodyPr>
          <a:p>
            <a:pPr marL="432000" indent="-324000" algn="just">
              <a:lnSpc>
                <a:spcPct val="90000"/>
              </a:lnSpc>
              <a:spcBef>
                <a:spcPts val="1417"/>
              </a:spcBef>
              <a:buClr>
                <a:srgbClr val="000000"/>
              </a:buClr>
              <a:buSzPct val="45000"/>
              <a:buFont typeface="Wingdings" charset="2"/>
              <a:buChar char=""/>
            </a:pPr>
            <a:r>
              <a:rPr b="1" lang="fr-FR" sz="3200" spc="-1" strike="noStrike">
                <a:latin typeface="Arial"/>
                <a:ea typeface="Microsoft YaHei"/>
              </a:rPr>
              <a:t>Démocratie représentative : </a:t>
            </a:r>
            <a:r>
              <a:rPr b="0" lang="fr-FR" sz="3200" spc="-1" strike="noStrike">
                <a:latin typeface="Arial"/>
                <a:ea typeface="Microsoft YaHei"/>
              </a:rPr>
              <a:t>« La démocratie représentative, qui limite son exercice populaire à la pratique ponctuelle d’un vote en faveur des représentants, prend sa forme définitive avec la théorisation de penseurs libéraux comme Benjamin Constant. La liberté des Anciens est alors distinguée de celle des Modernes. La démocratie directe à la manière d’Athènes étant impraticable dans un grand pays, l’idée de représentation l’emporte sur la pratique souveraine d’un peuple qui détiendrait en permanence le pouvoir souverain. » (Riot-Sarcey, M. (2013). Démocratie. Dictionnaire Genre et science politique, Paris, Presses de Sciences Po, 142-154.)</a:t>
            </a:r>
            <a:endParaRPr b="0" lang="fr-FR"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L’action par la démocratie représentative</a:t>
            </a:r>
            <a:endParaRPr b="0" lang="fr-FR" sz="3200" spc="-1" strike="noStrike">
              <a:solidFill>
                <a:srgbClr val="000000"/>
              </a:solidFill>
              <a:latin typeface="Calibri"/>
            </a:endParaRPr>
          </a:p>
        </p:txBody>
      </p:sp>
      <p:sp>
        <p:nvSpPr>
          <p:cNvPr id="215"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Démocratie participative : « La démocratie participative désigne l’ensemble des procédures, instruments et dispositifs qui favorisent l’implication directe des citoyens dans le gouvernement des affaires publiques. » (Source : Dico Part )</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La convention citoyenne pour le climat mise en place en 2019 constitue un exemple de dispositif de démocratie participative sur le climat. La convention a formulé 149 mesures dans son rapport. Selon le média écologiste Reporterre, en 2021, seul 10 % des mesures de la convention climat ont été reprises par le gouvernement (Reporterre, 2021).</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L’action directe légale</a:t>
            </a:r>
            <a:endParaRPr b="0" lang="fr-FR" sz="3200" spc="-1" strike="noStrike">
              <a:solidFill>
                <a:srgbClr val="000000"/>
              </a:solidFill>
              <a:latin typeface="Calibri"/>
            </a:endParaRPr>
          </a:p>
        </p:txBody>
      </p:sp>
      <p:sp>
        <p:nvSpPr>
          <p:cNvPr id="217"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 Ces modes d’action peuvent être la grève ou la manifestation. Ce sont des pratiques qui ont été effectivement mises en oeuvre par les militants et les militantes écologiques ces dernières années. On peut citer les Marches pour le climat qui ont lieu à partir du milieu des années 2010. Elles se sont tenues simultanément dans plusieurs pays. Il est possible également de mentionner les Grèves scolaires pour le climat initiées en 2018 par la militante écologiste Greta Tunberg ».</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La désobeissance civile non-violente</a:t>
            </a:r>
            <a:endParaRPr b="0" lang="fr-FR" sz="3200" spc="-1" strike="noStrike">
              <a:solidFill>
                <a:srgbClr val="000000"/>
              </a:solidFill>
              <a:latin typeface="Calibri"/>
            </a:endParaRPr>
          </a:p>
        </p:txBody>
      </p:sp>
      <p:sp>
        <p:nvSpPr>
          <p:cNvPr id="219"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Les actions écologistes de désobéissance civile non-violentes sont organisées depuis des années par des militants et des militantes écologistes, comme ceux de l’organisation Greenpeace.</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Renouveau des travaux en philosophie politique sur désobéissance civile non-violente (Laugier et Ogien, Cervera-Marzal...)</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Le sabotage</a:t>
            </a:r>
            <a:endParaRPr b="0" lang="fr-FR" sz="3200" spc="-1" strike="noStrike">
              <a:solidFill>
                <a:srgbClr val="000000"/>
              </a:solidFill>
              <a:latin typeface="Calibri"/>
            </a:endParaRPr>
          </a:p>
        </p:txBody>
      </p:sp>
      <p:sp>
        <p:nvSpPr>
          <p:cNvPr id="221"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Malm, A. (2020). Comment saboter un pipeline?. La fabrique éditions.</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 </a:t>
            </a:r>
            <a:r>
              <a:rPr b="0" lang="fr-FR" sz="2800" spc="-1" strike="noStrike">
                <a:solidFill>
                  <a:srgbClr val="000000"/>
                </a:solidFill>
                <a:latin typeface="Calibri"/>
              </a:rPr>
              <a:t>La notion de « désarmement » (Les soulèvements de la Terre)</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L’accusation d’éco-terrorisme. </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                           </a:t>
            </a:r>
            <a:r>
              <a:rPr b="1" lang="fr-FR" sz="3200" spc="-1" strike="noStrike">
                <a:solidFill>
                  <a:srgbClr val="000000"/>
                </a:solidFill>
                <a:latin typeface="Calibri"/>
              </a:rPr>
              <a:t>La justice environnementale</a:t>
            </a:r>
            <a:endParaRPr b="0" lang="fr-FR" sz="3200" spc="-1" strike="noStrike">
              <a:solidFill>
                <a:srgbClr val="000000"/>
              </a:solidFill>
              <a:latin typeface="Calibri"/>
            </a:endParaRPr>
          </a:p>
        </p:txBody>
      </p:sp>
      <p:sp>
        <p:nvSpPr>
          <p:cNvPr id="138"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1" lang="fr-FR" sz="2800" spc="-1" strike="noStrike">
                <a:solidFill>
                  <a:srgbClr val="000000"/>
                </a:solidFill>
                <a:latin typeface="Calibri"/>
              </a:rPr>
              <a:t>Des mouvements sociaux aux USA au cours des années 1980 luttent contre les inégalités environnementales  (ex : inégalités d’exposition)</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1" lang="fr-FR" sz="1800" spc="-1" strike="noStrike">
                <a:solidFill>
                  <a:srgbClr val="000000"/>
                </a:solidFill>
                <a:latin typeface="Calibri"/>
              </a:rPr>
              <a:t>Naoufal, N. (2017). Justice environnementale et écocitoyenneté. Éducation, environnement, écocitoyenneté: repères contemporains, 101-117.</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subTitle"/>
          </p:nvPr>
        </p:nvSpPr>
        <p:spPr>
          <a:xfrm>
            <a:off x="511200" y="984600"/>
            <a:ext cx="11139120" cy="2679480"/>
          </a:xfrm>
          <a:prstGeom prst="rect">
            <a:avLst/>
          </a:prstGeom>
          <a:noFill/>
          <a:ln w="0">
            <a:noFill/>
          </a:ln>
        </p:spPr>
        <p:txBody>
          <a:bodyPr lIns="0" rIns="0" tIns="0" bIns="0" anchor="ctr">
            <a:noAutofit/>
          </a:bodyPr>
          <a:p>
            <a:pPr algn="ctr"/>
            <a:r>
              <a:rPr b="1" lang="fr-FR" sz="3200" spc="-1" strike="noStrike">
                <a:latin typeface="Arial"/>
              </a:rPr>
              <a:t>Conclusion</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Remarques pédagogiques conclusives : </a:t>
            </a:r>
            <a:endParaRPr b="0" lang="fr-FR" sz="3200" spc="-1" strike="noStrike">
              <a:solidFill>
                <a:srgbClr val="000000"/>
              </a:solidFill>
              <a:latin typeface="Calibri"/>
            </a:endParaRPr>
          </a:p>
        </p:txBody>
      </p:sp>
      <p:sp>
        <p:nvSpPr>
          <p:cNvPr id="224"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Calibri"/>
              </a:rPr>
              <a:t>Partir de problèmes qui sont proches de la vie des citoyens et citoyennes (et non pas de débats purement académiques)</a:t>
            </a:r>
            <a:endParaRPr b="0" lang="fr-FR" sz="2800" spc="-1" strike="noStrike">
              <a:solidFill>
                <a:srgbClr val="000000"/>
              </a:solidFill>
              <a:latin typeface="Calibri"/>
            </a:endParaRPr>
          </a:p>
          <a:p>
            <a:pPr marL="432000" indent="-324000">
              <a:spcBef>
                <a:spcPts val="1417"/>
              </a:spcBef>
              <a:buClr>
                <a:srgbClr val="000000"/>
              </a:buClr>
              <a:buSzPct val="45000"/>
              <a:buFont typeface="Wingdings" charset="2"/>
              <a:buChar char=""/>
            </a:pPr>
            <a:r>
              <a:rPr b="0" lang="fr-FR" sz="2800" spc="-1" strike="noStrike">
                <a:solidFill>
                  <a:srgbClr val="000000"/>
                </a:solidFill>
                <a:latin typeface="Calibri"/>
              </a:rPr>
              <a:t>Prendre en compte les recherches en sciences sociales sur les inégalités environnementales (sans surcharger les étudiant.es de données chiffrées)</a:t>
            </a:r>
            <a:endParaRPr b="0" lang="fr-FR" sz="2800" spc="-1" strike="noStrike">
              <a:solidFill>
                <a:srgbClr val="000000"/>
              </a:solidFill>
              <a:latin typeface="Calibri"/>
            </a:endParaRPr>
          </a:p>
          <a:p>
            <a:pPr marL="432000" indent="-324000">
              <a:spcBef>
                <a:spcPts val="1417"/>
              </a:spcBef>
              <a:buClr>
                <a:srgbClr val="000000"/>
              </a:buClr>
              <a:buSzPct val="45000"/>
              <a:buFont typeface="Wingdings" charset="2"/>
              <a:buChar char=""/>
            </a:pPr>
            <a:r>
              <a:rPr b="0" lang="fr-FR" sz="2800" spc="-1" strike="noStrike">
                <a:solidFill>
                  <a:srgbClr val="000000"/>
                </a:solidFill>
                <a:latin typeface="Calibri"/>
              </a:rPr>
              <a:t>Mettre en lumière les dimensions philosophiques de la « transition juste et de l’équité sociale ». </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La position du MESR sur la transition juste</a:t>
            </a:r>
            <a:endParaRPr b="0" lang="fr-FR" sz="3200" spc="-1" strike="noStrike">
              <a:solidFill>
                <a:srgbClr val="000000"/>
              </a:solidFill>
              <a:latin typeface="Calibri"/>
            </a:endParaRPr>
          </a:p>
        </p:txBody>
      </p:sp>
      <p:sp>
        <p:nvSpPr>
          <p:cNvPr id="140"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 Si les notions de transition juste et d’équité sociale n’ont pas été particulièrement plébiscitées dans le cadre de la consultation élargie, il convient de leur accorder une attention soutenue. Le MESR considère cet enseignement comme essentiel, </a:t>
            </a:r>
            <a:r>
              <a:rPr b="1" lang="fr-FR" sz="2800" spc="-1" strike="noStrike">
                <a:solidFill>
                  <a:srgbClr val="000000"/>
                </a:solidFill>
                <a:latin typeface="Calibri"/>
              </a:rPr>
              <a:t>d’autant qu’il prend en compte les responsabilités sociales et citoyennes et la compréhension des changements par la société</a:t>
            </a:r>
            <a:r>
              <a:rPr b="0" lang="fr-FR" sz="2800" spc="-1" strike="noStrike">
                <a:solidFill>
                  <a:srgbClr val="000000"/>
                </a:solidFill>
                <a:latin typeface="Calibri"/>
              </a:rPr>
              <a:t>, et qu’il s’agit d’une thématique transverse qui implique notamment les sciences humaines et sociales. Elle permettra notamment de donner des perspectives historiques, politiques, économiques et sociologiques. » (Note de cadrage de 2023). </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Oubli de la philosophie : </a:t>
            </a:r>
            <a:endParaRPr b="0" lang="fr-FR" sz="3200" spc="-1" strike="noStrike">
              <a:solidFill>
                <a:srgbClr val="000000"/>
              </a:solidFill>
              <a:latin typeface="Calibri"/>
            </a:endParaRPr>
          </a:p>
        </p:txBody>
      </p:sp>
      <p:sp>
        <p:nvSpPr>
          <p:cNvPr id="142" name="PlaceHolder 2"/>
          <p:cNvSpPr>
            <a:spLocks noGrp="1"/>
          </p:cNvSpPr>
          <p:nvPr>
            <p:ph/>
          </p:nvPr>
        </p:nvSpPr>
        <p:spPr>
          <a:xfrm>
            <a:off x="511200" y="1788480"/>
            <a:ext cx="11139120" cy="46022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On peut s’étonner que la philosophie ne soit pas citée car les théories de la justice sont un champ de la philosophie politique.</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2800" spc="-1" strike="noStrike">
                <a:solidFill>
                  <a:srgbClr val="000000"/>
                </a:solidFill>
                <a:latin typeface="Calibri"/>
              </a:rPr>
              <a:t>Attention au risque de positivisme</a:t>
            </a:r>
            <a:endParaRPr b="0" lang="fr-FR" sz="2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r>
              <a:rPr b="0" lang="fr-FR" sz="1800" spc="-1" strike="noStrike">
                <a:solidFill>
                  <a:srgbClr val="000000"/>
                </a:solidFill>
                <a:latin typeface="Calibri"/>
              </a:rPr>
              <a:t>(Habermas, J. (1973). La technique et la science comme" idéologie". Gallimard.)</a:t>
            </a:r>
            <a:endParaRPr b="0" lang="fr-FR" sz="1800" spc="-1" strike="noStrike">
              <a:solidFill>
                <a:srgbClr val="000000"/>
              </a:solidFill>
              <a:latin typeface="Calibri"/>
            </a:endParaRPr>
          </a:p>
          <a:p>
            <a:pPr marL="432000" indent="-324000">
              <a:lnSpc>
                <a:spcPct val="90000"/>
              </a:lnSpc>
              <a:spcBef>
                <a:spcPts val="1417"/>
              </a:spcBef>
              <a:buClr>
                <a:srgbClr val="000000"/>
              </a:buClr>
              <a:buSzPct val="45000"/>
              <a:buFont typeface="Wingdings" charset="2"/>
              <a:buChar char=""/>
            </a:pP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type="subTitle"/>
          </p:nvPr>
        </p:nvSpPr>
        <p:spPr>
          <a:xfrm>
            <a:off x="511200" y="984600"/>
            <a:ext cx="11139120" cy="2679480"/>
          </a:xfrm>
          <a:prstGeom prst="rect">
            <a:avLst/>
          </a:prstGeom>
          <a:noFill/>
          <a:ln w="0">
            <a:noFill/>
          </a:ln>
        </p:spPr>
        <p:txBody>
          <a:bodyPr lIns="0" rIns="0" tIns="0" bIns="0" anchor="ctr">
            <a:noAutofit/>
          </a:bodyPr>
          <a:p>
            <a:pPr algn="ctr"/>
            <a:r>
              <a:rPr b="1" lang="fr-FR" sz="3200" spc="-1" strike="noStrike">
                <a:latin typeface="Arial"/>
              </a:rPr>
              <a:t>Qu’est-ce que l’écopédagogie ?</a:t>
            </a:r>
            <a:endParaRPr b="0" lang="fr-FR" sz="3200" spc="-1" strike="noStrike">
              <a:latin typeface="Arial"/>
            </a:endParaRPr>
          </a:p>
          <a:p>
            <a:pPr algn="ctr"/>
            <a:endParaRPr b="0" lang="fr-FR" sz="3200" spc="-1" strike="noStrike">
              <a:latin typeface="Arial"/>
            </a:endParaRPr>
          </a:p>
          <a:p>
            <a:pPr algn="ctr"/>
            <a:r>
              <a:rPr b="1" lang="fr-FR" sz="3200" spc="-1" strike="noStrike">
                <a:latin typeface="Arial"/>
              </a:rPr>
              <a:t>Une approche en philosophie de l’éducation et pédagogie qui articule justice sociale et écologique. </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511200" y="984600"/>
            <a:ext cx="11139120" cy="577800"/>
          </a:xfrm>
          <a:prstGeom prst="rect">
            <a:avLst/>
          </a:prstGeom>
          <a:noFill/>
          <a:ln w="0">
            <a:noFill/>
          </a:ln>
        </p:spPr>
        <p:txBody>
          <a:bodyPr lIns="0" rIns="0" tIns="0" bIns="0" anchor="ctr">
            <a:noAutofit/>
          </a:bodyPr>
          <a:p>
            <a:r>
              <a:rPr b="1" lang="fr-FR" sz="3200" spc="-1" strike="noStrike">
                <a:solidFill>
                  <a:srgbClr val="000000"/>
                </a:solidFill>
                <a:latin typeface="Calibri"/>
              </a:rPr>
              <a:t>Paulo Freire : une référence centrale de l’écopédagogie</a:t>
            </a:r>
            <a:endParaRPr b="0" lang="fr-FR" sz="3200" spc="-1" strike="noStrike">
              <a:solidFill>
                <a:srgbClr val="000000"/>
              </a:solidFill>
              <a:latin typeface="Calibri"/>
            </a:endParaRPr>
          </a:p>
        </p:txBody>
      </p:sp>
      <p:pic>
        <p:nvPicPr>
          <p:cNvPr id="145" name="" descr=""/>
          <p:cNvPicPr/>
          <p:nvPr/>
        </p:nvPicPr>
        <p:blipFill>
          <a:blip r:embed="rId1"/>
          <a:stretch/>
        </p:blipFill>
        <p:spPr>
          <a:xfrm>
            <a:off x="1260000" y="2160360"/>
            <a:ext cx="2160000" cy="1726920"/>
          </a:xfrm>
          <a:prstGeom prst="rect">
            <a:avLst/>
          </a:prstGeom>
          <a:ln w="0">
            <a:noFill/>
          </a:ln>
        </p:spPr>
      </p:pic>
      <p:pic>
        <p:nvPicPr>
          <p:cNvPr id="146" name="" descr=""/>
          <p:cNvPicPr/>
          <p:nvPr/>
        </p:nvPicPr>
        <p:blipFill>
          <a:blip r:embed="rId2"/>
          <a:stretch/>
        </p:blipFill>
        <p:spPr>
          <a:xfrm>
            <a:off x="6120000" y="1852920"/>
            <a:ext cx="1800000" cy="33354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3494</TotalTime>
  <Application>LibreOffice/7.2.3.2$Windows_X86_64 LibreOffice_project/d166454616c1632304285822f9c83ce2e660fd92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2024-01-29T10:24:12Z</dcterms:created>
  <dc:creator>Vincent Sennes</dc:creator>
  <dc:description/>
  <dc:language>fr-FR</dc:language>
  <cp:lastModifiedBy/>
  <dcterms:modified xsi:type="dcterms:W3CDTF">2025-01-25T09:03:40Z</dcterms:modified>
  <cp:revision>149</cp:revision>
  <dc:subject/>
  <dc:title>MOOC ARBRES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r8>0</vt:r8>
  </property>
  <property fmtid="{D5CDD505-2E9C-101B-9397-08002B2CF9AE}" pid="3" name="HyperlinksChanged">
    <vt:bool>0</vt:bool>
  </property>
  <property fmtid="{D5CDD505-2E9C-101B-9397-08002B2CF9AE}" pid="4" name="LinksUpToDate">
    <vt:bool>0</vt:bool>
  </property>
  <property fmtid="{D5CDD505-2E9C-101B-9397-08002B2CF9AE}" pid="5" name="MMClips">
    <vt:r8>0</vt:r8>
  </property>
  <property fmtid="{D5CDD505-2E9C-101B-9397-08002B2CF9AE}" pid="6" name="Notes">
    <vt:r8>0</vt:r8>
  </property>
  <property fmtid="{D5CDD505-2E9C-101B-9397-08002B2CF9AE}" pid="7" name="PresentationFormat">
    <vt:lpwstr>Grand écran</vt:lpwstr>
  </property>
  <property fmtid="{D5CDD505-2E9C-101B-9397-08002B2CF9AE}" pid="8" name="ScaleCrop">
    <vt:bool>0</vt:bool>
  </property>
  <property fmtid="{D5CDD505-2E9C-101B-9397-08002B2CF9AE}" pid="9" name="ShareDoc">
    <vt:bool>0</vt:bool>
  </property>
  <property fmtid="{D5CDD505-2E9C-101B-9397-08002B2CF9AE}" pid="10" name="Slides">
    <vt:r8>3</vt:r8>
  </property>
</Properties>
</file>