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691" r:id="rId2"/>
    <p:sldId id="256" r:id="rId3"/>
    <p:sldId id="684" r:id="rId4"/>
    <p:sldId id="690" r:id="rId5"/>
    <p:sldId id="689" r:id="rId6"/>
    <p:sldId id="688" r:id="rId7"/>
    <p:sldId id="568" r:id="rId8"/>
    <p:sldId id="567" r:id="rId9"/>
    <p:sldId id="685" r:id="rId10"/>
    <p:sldId id="606" r:id="rId11"/>
    <p:sldId id="669" r:id="rId12"/>
    <p:sldId id="662" r:id="rId13"/>
    <p:sldId id="670" r:id="rId14"/>
    <p:sldId id="663" r:id="rId15"/>
    <p:sldId id="666" r:id="rId16"/>
    <p:sldId id="686" r:id="rId17"/>
    <p:sldId id="668" r:id="rId18"/>
    <p:sldId id="678" r:id="rId19"/>
    <p:sldId id="687" r:id="rId20"/>
    <p:sldId id="677" r:id="rId21"/>
  </p:sldIdLst>
  <p:sldSz cx="9144000" cy="6858000" type="screen4x3"/>
  <p:notesSz cx="6742113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FF"/>
    <a:srgbClr val="D543B9"/>
    <a:srgbClr val="43BB57"/>
    <a:srgbClr val="8D13B3"/>
    <a:srgbClr val="6B0E88"/>
    <a:srgbClr val="006600"/>
    <a:srgbClr val="920000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88249" autoAdjust="0"/>
  </p:normalViewPr>
  <p:slideViewPr>
    <p:cSldViewPr snapToGrid="0" showGuides="1">
      <p:cViewPr varScale="1">
        <p:scale>
          <a:sx n="85" d="100"/>
          <a:sy n="85" d="100"/>
        </p:scale>
        <p:origin x="1421" y="67"/>
      </p:cViewPr>
      <p:guideLst>
        <p:guide orient="horz" pos="2183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8CF3A-9F74-479B-8C25-FC14E9FCA3BE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66164-4B6A-4BB5-8F2E-23D5CA5E3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2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7FAE5413-67DB-4E1E-8F52-DBFE30E2C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fld id="{26659507-A9ED-4EE8-A2DD-8E0BD8864FD4}" type="slidenum"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2D4E15F-392D-476C-9324-403DBCE26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EED566D-C4C9-44BE-8FE9-8FCCE8BD1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516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D7C-3450-4768-8C54-18325D9A577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46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D7C-3450-4768-8C54-18325D9A577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092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D7C-3450-4768-8C54-18325D9A577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668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3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41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034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01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7FAE5413-67DB-4E1E-8F52-DBFE30E2C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fld id="{26659507-A9ED-4EE8-A2DD-8E0BD8864FD4}" type="slidenum"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2D4E15F-392D-476C-9324-403DBCE26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EED566D-C4C9-44BE-8FE9-8FCCE8BD1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61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7FAE5413-67DB-4E1E-8F52-DBFE30E2C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fld id="{26659507-A9ED-4EE8-A2DD-8E0BD8864FD4}" type="slidenum"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2D4E15F-392D-476C-9324-403DBCE26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EED566D-C4C9-44BE-8FE9-8FCCE8BD1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31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7FAE5413-67DB-4E1E-8F52-DBFE30E2C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fld id="{26659507-A9ED-4EE8-A2DD-8E0BD8864FD4}" type="slidenum"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2D4E15F-392D-476C-9324-403DBCE26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EED566D-C4C9-44BE-8FE9-8FCCE8BD1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236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sexually</a:t>
            </a:r>
            <a:r>
              <a:rPr lang="fr-FR" dirty="0"/>
              <a:t>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/>
              <a:t>Allee</a:t>
            </a:r>
            <a:r>
              <a:rPr lang="fr-FR" baseline="0" dirty="0"/>
              <a:t> </a:t>
            </a:r>
            <a:r>
              <a:rPr lang="fr-FR" baseline="0" dirty="0" err="1"/>
              <a:t>effect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1FAEF-0E23-4DDF-86E5-40A3EBA7F27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49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sexually</a:t>
            </a:r>
            <a:r>
              <a:rPr lang="fr-FR" dirty="0"/>
              <a:t>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/>
              <a:t>Allee</a:t>
            </a:r>
            <a:r>
              <a:rPr lang="fr-FR" baseline="0" dirty="0"/>
              <a:t> </a:t>
            </a:r>
            <a:r>
              <a:rPr lang="fr-FR" baseline="0" dirty="0" err="1"/>
              <a:t>effect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1FAEF-0E23-4DDF-86E5-40A3EBA7F27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938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sexually</a:t>
            </a:r>
            <a:r>
              <a:rPr lang="fr-FR" dirty="0"/>
              <a:t>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/>
              <a:t>Allee</a:t>
            </a:r>
            <a:r>
              <a:rPr lang="fr-FR" baseline="0" dirty="0"/>
              <a:t> </a:t>
            </a:r>
            <a:r>
              <a:rPr lang="fr-FR" baseline="0" dirty="0" err="1"/>
              <a:t>effect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1FAEF-0E23-4DDF-86E5-40A3EBA7F27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200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7FAE5413-67DB-4E1E-8F52-DBFE30E2C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fld id="{26659507-A9ED-4EE8-A2DD-8E0BD8864FD4}" type="slidenum"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2D4E15F-392D-476C-9324-403DBCE26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EED566D-C4C9-44BE-8FE9-8FCCE8BD1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D7C-3450-4768-8C54-18325D9A577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42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76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38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0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93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63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73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81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37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4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03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17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11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ED973-C4A5-4C61-8005-572ED02A50E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75D2-B4FD-4E65-8730-9A9D09C03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3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9.jpeg"/><Relationship Id="rId3" Type="http://schemas.openxmlformats.org/officeDocument/2006/relationships/image" Target="../media/image41.png"/><Relationship Id="rId21" Type="http://schemas.openxmlformats.org/officeDocument/2006/relationships/image" Target="../media/image62.jpe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60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mailto:david.renault@univ-rennes.f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3"/>
          <p:cNvSpPr/>
          <p:nvPr/>
        </p:nvSpPr>
        <p:spPr>
          <a:xfrm>
            <a:off x="0" y="4700700"/>
            <a:ext cx="9143820" cy="129978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0196"/>
                </a:srgbClr>
              </a:gs>
            </a:gsLst>
            <a:lin ang="54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1350"/>
          </a:p>
        </p:txBody>
      </p:sp>
      <p:sp>
        <p:nvSpPr>
          <p:cNvPr id="126" name="Sous-titre 2"/>
          <p:cNvSpPr/>
          <p:nvPr/>
        </p:nvSpPr>
        <p:spPr>
          <a:xfrm>
            <a:off x="99090" y="2118690"/>
            <a:ext cx="8945640" cy="14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2249"/>
              </a:spcAft>
              <a:tabLst>
                <a:tab pos="0" algn="l"/>
              </a:tabLst>
            </a:pPr>
            <a:r>
              <a:rPr lang="fr-FR" sz="4500" b="1" spc="-1" dirty="0">
                <a:solidFill>
                  <a:srgbClr val="FFFFFF"/>
                </a:solidFill>
                <a:latin typeface="Calibri"/>
                <a:ea typeface="Calibri Light"/>
              </a:rPr>
              <a:t>Éco-pédagogie et éducation par les problèmes et les controverses</a:t>
            </a:r>
            <a:endParaRPr lang="fr-FR" sz="4500" spc="-1" dirty="0">
              <a:latin typeface="Arial"/>
            </a:endParaRPr>
          </a:p>
        </p:txBody>
      </p:sp>
      <p:grpSp>
        <p:nvGrpSpPr>
          <p:cNvPr id="127" name="Groupe 5"/>
          <p:cNvGrpSpPr/>
          <p:nvPr/>
        </p:nvGrpSpPr>
        <p:grpSpPr>
          <a:xfrm>
            <a:off x="323730" y="5050350"/>
            <a:ext cx="8454240" cy="744930"/>
            <a:chOff x="431640" y="5590800"/>
            <a:chExt cx="11272320" cy="993240"/>
          </a:xfrm>
        </p:grpSpPr>
        <p:pic>
          <p:nvPicPr>
            <p:cNvPr id="128" name="Image 6"/>
            <p:cNvPicPr/>
            <p:nvPr/>
          </p:nvPicPr>
          <p:blipFill>
            <a:blip r:embed="rId2"/>
            <a:stretch/>
          </p:blipFill>
          <p:spPr>
            <a:xfrm>
              <a:off x="431640" y="5590800"/>
              <a:ext cx="1191960" cy="800640"/>
            </a:xfrm>
            <a:prstGeom prst="rect">
              <a:avLst/>
            </a:prstGeom>
            <a:ln w="0">
              <a:noFill/>
            </a:ln>
            <a:effectLst>
              <a:outerShdw dist="37674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9" name="Image 3"/>
            <p:cNvPicPr/>
            <p:nvPr/>
          </p:nvPicPr>
          <p:blipFill>
            <a:blip r:embed="rId3"/>
            <a:srcRect t="3456" r="8721" b="20101"/>
            <a:stretch/>
          </p:blipFill>
          <p:spPr>
            <a:xfrm>
              <a:off x="1537920" y="5815080"/>
              <a:ext cx="10166040" cy="768960"/>
            </a:xfrm>
            <a:prstGeom prst="rect">
              <a:avLst/>
            </a:prstGeom>
            <a:ln w="0">
              <a:noFill/>
            </a:ln>
            <a:effectLst>
              <a:outerShdw dist="37674" dir="27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31" name="Sous-titre 2"/>
          <p:cNvSpPr/>
          <p:nvPr/>
        </p:nvSpPr>
        <p:spPr>
          <a:xfrm>
            <a:off x="1577340" y="3672000"/>
            <a:ext cx="5989140" cy="1028430"/>
          </a:xfrm>
          <a:prstGeom prst="roundRect">
            <a:avLst>
              <a:gd name="adj" fmla="val 16667"/>
            </a:avLst>
          </a:prstGeom>
          <a:solidFill>
            <a:srgbClr val="000000">
              <a:alpha val="4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spcBef>
                <a:spcPts val="751"/>
              </a:spcBef>
              <a:tabLst>
                <a:tab pos="0" algn="l"/>
              </a:tabLst>
            </a:pPr>
            <a:r>
              <a:rPr lang="fr-FR" b="1" spc="-1">
                <a:solidFill>
                  <a:srgbClr val="FFFFFF"/>
                </a:solidFill>
                <a:latin typeface="Calibri"/>
                <a:ea typeface="Calibri Light"/>
              </a:rPr>
              <a:t>Avec Irène PEREIRA (Université de Rouen Normandie)</a:t>
            </a:r>
            <a:endParaRPr lang="fr-FR" spc="-1">
              <a:latin typeface="Arial"/>
            </a:endParaRPr>
          </a:p>
          <a:p>
            <a:pPr algn="ctr">
              <a:spcBef>
                <a:spcPts val="751"/>
              </a:spcBef>
              <a:tabLst>
                <a:tab pos="0" algn="l"/>
              </a:tabLst>
            </a:pPr>
            <a:r>
              <a:rPr lang="fr-FR" sz="1500" spc="-1">
                <a:solidFill>
                  <a:srgbClr val="FFFFFF"/>
                </a:solidFill>
                <a:latin typeface="Calibri"/>
                <a:ea typeface="Calibri Light"/>
              </a:rPr>
              <a:t>Mercredi 22 janvier 2025 à 17h</a:t>
            </a:r>
            <a:endParaRPr lang="fr-FR" sz="1500" spc="-1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EC1B7F-0DD8-CD11-2DBF-35CD3382B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7" y="857251"/>
            <a:ext cx="9139126" cy="51434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E74527-0C72-6069-AADF-427D23A2AF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8928" y="1023322"/>
            <a:ext cx="1408412" cy="800465"/>
          </a:xfrm>
          <a:prstGeom prst="rect">
            <a:avLst/>
          </a:prstGeom>
        </p:spPr>
      </p:pic>
      <p:grpSp>
        <p:nvGrpSpPr>
          <p:cNvPr id="15" name="Groupe 5">
            <a:extLst>
              <a:ext uri="{FF2B5EF4-FFF2-40B4-BE49-F238E27FC236}">
                <a16:creationId xmlns:a16="http://schemas.microsoft.com/office/drawing/2014/main" id="{9F10D4B1-C047-3347-89D8-171A40385D05}"/>
              </a:ext>
            </a:extLst>
          </p:cNvPr>
          <p:cNvGrpSpPr/>
          <p:nvPr/>
        </p:nvGrpSpPr>
        <p:grpSpPr>
          <a:xfrm>
            <a:off x="241077" y="5218560"/>
            <a:ext cx="8454124" cy="744930"/>
            <a:chOff x="431795" y="5590800"/>
            <a:chExt cx="11272165" cy="993240"/>
          </a:xfrm>
        </p:grpSpPr>
        <p:pic>
          <p:nvPicPr>
            <p:cNvPr id="16" name="Image 6">
              <a:extLst>
                <a:ext uri="{FF2B5EF4-FFF2-40B4-BE49-F238E27FC236}">
                  <a16:creationId xmlns:a16="http://schemas.microsoft.com/office/drawing/2014/main" id="{D21CE56E-50DD-949E-4B52-F455118157B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795" y="5590800"/>
              <a:ext cx="1191650" cy="800640"/>
            </a:xfrm>
            <a:prstGeom prst="rect">
              <a:avLst/>
            </a:prstGeom>
            <a:ln w="0">
              <a:noFill/>
            </a:ln>
            <a:effectLst>
              <a:outerShdw dist="37674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7" name="Image 3">
              <a:extLst>
                <a:ext uri="{FF2B5EF4-FFF2-40B4-BE49-F238E27FC236}">
                  <a16:creationId xmlns:a16="http://schemas.microsoft.com/office/drawing/2014/main" id="{02BC1D40-65D0-4CEE-3503-B7C833CA9658}"/>
                </a:ext>
              </a:extLst>
            </p:cNvPr>
            <p:cNvPicPr/>
            <p:nvPr/>
          </p:nvPicPr>
          <p:blipFill>
            <a:blip r:embed="rId3"/>
            <a:srcRect t="3456" r="8721" b="20101"/>
            <a:stretch/>
          </p:blipFill>
          <p:spPr>
            <a:xfrm>
              <a:off x="1537920" y="5815080"/>
              <a:ext cx="10166040" cy="768960"/>
            </a:xfrm>
            <a:prstGeom prst="rect">
              <a:avLst/>
            </a:prstGeom>
            <a:ln w="0">
              <a:noFill/>
            </a:ln>
            <a:effectLst>
              <a:outerShdw dist="37674" dir="27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68F93F74-F787-70E7-1779-733E4BA57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3000"/>
                    </a14:imgEffect>
                  </a14:imgLayer>
                </a14:imgProps>
              </a:ext>
            </a:extLst>
          </a:blip>
          <a:srcRect t="3570" r="3570"/>
          <a:stretch/>
        </p:blipFill>
        <p:spPr>
          <a:xfrm>
            <a:off x="5934941" y="2335670"/>
            <a:ext cx="986544" cy="98654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2EF3C4-AB39-8769-0580-62BD5B027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4942" y="2335670"/>
            <a:ext cx="986544" cy="98654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E4330B9-8599-9DAB-D2F1-D939D94998E5}"/>
              </a:ext>
            </a:extLst>
          </p:cNvPr>
          <p:cNvSpPr txBox="1"/>
          <p:nvPr/>
        </p:nvSpPr>
        <p:spPr>
          <a:xfrm>
            <a:off x="5669135" y="1527116"/>
            <a:ext cx="320354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751"/>
              </a:spcBef>
              <a:tabLst>
                <a:tab pos="0" algn="l"/>
              </a:tabLst>
            </a:pPr>
            <a:r>
              <a:rPr lang="fr-FR" sz="1500" spc="-1" dirty="0">
                <a:solidFill>
                  <a:srgbClr val="A6291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Vendredi 21 mars 2025 à 12h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50E6237-380D-FEA0-3A03-8034CFD98680}"/>
              </a:ext>
            </a:extLst>
          </p:cNvPr>
          <p:cNvSpPr txBox="1"/>
          <p:nvPr/>
        </p:nvSpPr>
        <p:spPr>
          <a:xfrm>
            <a:off x="5698012" y="3422437"/>
            <a:ext cx="146008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3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fr-FR" sz="1350" b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Renault</a:t>
            </a:r>
            <a:br>
              <a:rPr lang="fr-FR" sz="1350" b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Université de Rennes</a:t>
            </a:r>
            <a:endParaRPr lang="fr-FR" sz="13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EB99061-3B5A-08BA-9EDD-CA2B8A893A8B}"/>
              </a:ext>
            </a:extLst>
          </p:cNvPr>
          <p:cNvSpPr txBox="1"/>
          <p:nvPr/>
        </p:nvSpPr>
        <p:spPr>
          <a:xfrm>
            <a:off x="7235120" y="3422437"/>
            <a:ext cx="146008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3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Camille </a:t>
            </a:r>
            <a:r>
              <a:rPr lang="fr-FR" sz="1350" b="1" cap="al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Bernery</a:t>
            </a:r>
            <a:br>
              <a:rPr lang="fr-FR" sz="1350" b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Comité français</a:t>
            </a:r>
            <a:br>
              <a:rPr lang="fr-FR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l'UICN</a:t>
            </a:r>
            <a:endParaRPr lang="fr-FR" sz="13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E7AB5B-7361-A273-6DAB-E3D357AC0C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69" y="1069943"/>
            <a:ext cx="5246615" cy="534405"/>
          </a:xfrm>
          <a:prstGeom prst="rect">
            <a:avLst/>
          </a:prstGeom>
          <a:effectLst>
            <a:outerShdw dist="38100" dir="2700000" algn="tl" rotWithShape="0">
              <a:prstClr val="black"/>
            </a:outerShdw>
          </a:effectLst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FDD6F2-B8BA-31FA-77C1-581B8766E1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5641" r="3331" b="5641"/>
          <a:stretch/>
        </p:blipFill>
        <p:spPr>
          <a:xfrm>
            <a:off x="5746645" y="4052713"/>
            <a:ext cx="1362815" cy="582422"/>
          </a:xfrm>
          <a:prstGeom prst="roundRect">
            <a:avLst/>
          </a:prstGeom>
          <a:solidFill>
            <a:schemeClr val="bg1">
              <a:alpha val="89000"/>
            </a:schemeClr>
          </a:solidFill>
        </p:spPr>
      </p:pic>
      <p:pic>
        <p:nvPicPr>
          <p:cNvPr id="7" name="Image 6" descr="Une image contenant Graphique, cercle, Police, graphisme&#10;&#10;Le contenu généré par l’IA peut être incorrect.">
            <a:extLst>
              <a:ext uri="{FF2B5EF4-FFF2-40B4-BE49-F238E27FC236}">
                <a16:creationId xmlns:a16="http://schemas.microsoft.com/office/drawing/2014/main" id="{588437D0-36C4-039E-2968-F60CEAB2E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4" r="-12634"/>
          <a:stretch/>
        </p:blipFill>
        <p:spPr>
          <a:xfrm>
            <a:off x="7520153" y="4057351"/>
            <a:ext cx="995198" cy="577784"/>
          </a:xfrm>
          <a:prstGeom prst="roundRect">
            <a:avLst/>
          </a:prstGeom>
          <a:solidFill>
            <a:schemeClr val="bg1">
              <a:alpha val="89000"/>
            </a:schemeClr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ndir un rectangle à un seul coin 5">
            <a:extLst>
              <a:ext uri="{FF2B5EF4-FFF2-40B4-BE49-F238E27FC236}">
                <a16:creationId xmlns:a16="http://schemas.microsoft.com/office/drawing/2014/main" id="{759D3D2A-C815-472B-9453-C9EB9230974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Arrondir un rectangle à un seul coin 5">
            <a:extLst>
              <a:ext uri="{FF2B5EF4-FFF2-40B4-BE49-F238E27FC236}">
                <a16:creationId xmlns:a16="http://schemas.microsoft.com/office/drawing/2014/main" id="{0DB1DBB4-3014-4797-B480-676FF0A8016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633BB7C0-3A09-4E5F-8B06-0BBDF49C7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BC4AF75-E6C0-4B94-A63C-53738F0522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9" y="1125275"/>
            <a:ext cx="8890635" cy="5001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extérieur, ciel, terrain, montagne&#10;&#10;Description générée automatiquement">
            <a:extLst>
              <a:ext uri="{FF2B5EF4-FFF2-40B4-BE49-F238E27FC236}">
                <a16:creationId xmlns:a16="http://schemas.microsoft.com/office/drawing/2014/main" id="{99E83757-A8E8-4A1C-8EB6-CFC1B4467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09"/>
          <a:stretch/>
        </p:blipFill>
        <p:spPr>
          <a:xfrm>
            <a:off x="3907471" y="791615"/>
            <a:ext cx="1122110" cy="1105295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8DFD27-8CAA-4212-B0C6-B5E218A3FE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259" y="758331"/>
            <a:ext cx="1163107" cy="11631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37DC17-EA3B-4E06-A4B3-455E2D71EA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173" y="777453"/>
            <a:ext cx="1104599" cy="1143984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561EB7-2491-4BDF-80C0-08AF43346C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584" y="1822740"/>
            <a:ext cx="1302969" cy="18154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A8A0D8-7D40-496A-BF77-E639A27D05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26" y="1747063"/>
            <a:ext cx="1238250" cy="1235869"/>
          </a:xfrm>
          <a:prstGeom prst="rect">
            <a:avLst/>
          </a:prstGeom>
        </p:spPr>
      </p:pic>
      <p:pic>
        <p:nvPicPr>
          <p:cNvPr id="7" name="Image 6" descr="Une image contenant vert, extérieur, plante, fermer&#10;&#10;Description générée automatiquement">
            <a:extLst>
              <a:ext uri="{FF2B5EF4-FFF2-40B4-BE49-F238E27FC236}">
                <a16:creationId xmlns:a16="http://schemas.microsoft.com/office/drawing/2014/main" id="{EDCC6583-F439-4C94-A4AD-A3005E07A5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243" y="717445"/>
            <a:ext cx="1145758" cy="1105295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C069550-E09F-4D70-BD5D-05F070FAC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878" y="1747063"/>
            <a:ext cx="1257608" cy="1235869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13" name="Image 12" descr="Une image contenant plante&#10;&#10;Description générée automatiquement">
            <a:extLst>
              <a:ext uri="{FF2B5EF4-FFF2-40B4-BE49-F238E27FC236}">
                <a16:creationId xmlns:a16="http://schemas.microsoft.com/office/drawing/2014/main" id="{D356991C-DA80-4121-B0D1-B5AF51743D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737" y="1709897"/>
            <a:ext cx="1198564" cy="1276592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DA2C0A-E5E2-4F84-B2CE-CCABBB2337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9159" y="1747063"/>
            <a:ext cx="1238250" cy="1174220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16" name="Image 15" descr="Une image contenant extérieur, herbe, terrain, plante&#10;&#10;Description générée automatiquement">
            <a:extLst>
              <a:ext uri="{FF2B5EF4-FFF2-40B4-BE49-F238E27FC236}">
                <a16:creationId xmlns:a16="http://schemas.microsoft.com/office/drawing/2014/main" id="{7E6D2CDA-EF0F-419F-92AD-8E76334753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56" y="1680870"/>
            <a:ext cx="1176824" cy="11780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B6D2F2-713D-4C58-9026-C92A5C03B2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35" y="3096961"/>
            <a:ext cx="1437287" cy="18363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010D68-4804-49B0-A0D1-3970666578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406" y="3129580"/>
            <a:ext cx="1122703" cy="11314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ED60A1-B867-4E92-B233-CACD53160E7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3" y="3103870"/>
            <a:ext cx="1148483" cy="1586448"/>
          </a:xfrm>
          <a:prstGeom prst="rect">
            <a:avLst/>
          </a:prstGeom>
        </p:spPr>
      </p:pic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1A5570EF-1B44-4A76-91D7-C2B45D99E39C}"/>
              </a:ext>
            </a:extLst>
          </p:cNvPr>
          <p:cNvCxnSpPr>
            <a:cxnSpLocks/>
          </p:cNvCxnSpPr>
          <p:nvPr/>
        </p:nvCxnSpPr>
        <p:spPr>
          <a:xfrm flipV="1">
            <a:off x="274688" y="3149313"/>
            <a:ext cx="8149701" cy="1319087"/>
          </a:xfrm>
          <a:prstGeom prst="bentConnector3">
            <a:avLst>
              <a:gd name="adj1" fmla="val 47222"/>
            </a:avLst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5E798D8-1F24-4530-8019-3FB646FBF69C}"/>
              </a:ext>
            </a:extLst>
          </p:cNvPr>
          <p:cNvSpPr/>
          <p:nvPr/>
        </p:nvSpPr>
        <p:spPr>
          <a:xfrm>
            <a:off x="5908846" y="2886485"/>
            <a:ext cx="1663806" cy="196574"/>
          </a:xfrm>
          <a:prstGeom prst="rect">
            <a:avLst/>
          </a:prstGeom>
          <a:solidFill>
            <a:srgbClr val="FF6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 err="1"/>
              <a:t>Acaena</a:t>
            </a:r>
            <a:r>
              <a:rPr lang="fr-FR" sz="1200" i="1" dirty="0"/>
              <a:t> </a:t>
            </a:r>
            <a:r>
              <a:rPr lang="fr-FR" sz="1200" i="1" dirty="0" err="1"/>
              <a:t>magellanica</a:t>
            </a:r>
            <a:endParaRPr lang="fr-FR" sz="1200" i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2573A4-7FB4-4739-ABBD-7711EBFE7EA8}"/>
              </a:ext>
            </a:extLst>
          </p:cNvPr>
          <p:cNvSpPr/>
          <p:nvPr/>
        </p:nvSpPr>
        <p:spPr>
          <a:xfrm>
            <a:off x="4949575" y="678457"/>
            <a:ext cx="1766598" cy="1871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 err="1">
                <a:solidFill>
                  <a:schemeClr val="tx1"/>
                </a:solidFill>
              </a:rPr>
              <a:t>Pringlea</a:t>
            </a:r>
            <a:r>
              <a:rPr lang="fr-FR" sz="1200" i="1" dirty="0">
                <a:solidFill>
                  <a:schemeClr val="tx1"/>
                </a:solidFill>
              </a:rPr>
              <a:t> </a:t>
            </a:r>
            <a:r>
              <a:rPr lang="fr-FR" sz="1200" i="1" dirty="0" err="1">
                <a:solidFill>
                  <a:schemeClr val="tx1"/>
                </a:solidFill>
              </a:rPr>
              <a:t>antiscorbutica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1CB479-E670-40DD-9E57-11862D290F08}"/>
              </a:ext>
            </a:extLst>
          </p:cNvPr>
          <p:cNvSpPr/>
          <p:nvPr/>
        </p:nvSpPr>
        <p:spPr>
          <a:xfrm>
            <a:off x="2992797" y="792895"/>
            <a:ext cx="1267598" cy="165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 err="1">
                <a:solidFill>
                  <a:schemeClr val="tx1"/>
                </a:solidFill>
              </a:rPr>
              <a:t>Azorella</a:t>
            </a:r>
            <a:r>
              <a:rPr lang="fr-FR" sz="1200" i="1" dirty="0">
                <a:solidFill>
                  <a:schemeClr val="tx1"/>
                </a:solidFill>
              </a:rPr>
              <a:t> </a:t>
            </a:r>
            <a:r>
              <a:rPr lang="fr-FR" sz="1200" i="1" dirty="0" err="1">
                <a:solidFill>
                  <a:schemeClr val="tx1"/>
                </a:solidFill>
              </a:rPr>
              <a:t>selago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29" name="Arrondir un rectangle à un seul coin 5">
            <a:extLst>
              <a:ext uri="{FF2B5EF4-FFF2-40B4-BE49-F238E27FC236}">
                <a16:creationId xmlns:a16="http://schemas.microsoft.com/office/drawing/2014/main" id="{7D4995FB-FBD9-4740-88A9-818FB7415AFE}"/>
              </a:ext>
            </a:extLst>
          </p:cNvPr>
          <p:cNvSpPr>
            <a:spLocks/>
          </p:cNvSpPr>
          <p:nvPr/>
        </p:nvSpPr>
        <p:spPr bwMode="auto">
          <a:xfrm flipH="1" flipV="1">
            <a:off x="-1" y="-2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EEB6972A-B585-4C9D-8B81-8344C597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4" y="767772"/>
            <a:ext cx="3898423" cy="983944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Espèces de plantes natives</a:t>
            </a:r>
            <a:br>
              <a:rPr lang="fr-FR" sz="1400" b="1" dirty="0">
                <a:latin typeface="+mn-lt"/>
              </a:rPr>
            </a:br>
            <a:r>
              <a:rPr lang="fr-FR" sz="13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25 espèces de plantes natives sur l’Ile de la Possession</a:t>
            </a:r>
            <a:endParaRPr lang="fr-FR" sz="13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Arrondir un rectangle à un seul coin 5">
            <a:extLst>
              <a:ext uri="{FF2B5EF4-FFF2-40B4-BE49-F238E27FC236}">
                <a16:creationId xmlns:a16="http://schemas.microsoft.com/office/drawing/2014/main" id="{1EE0C89E-E7A5-4A70-AD1C-9C922354B636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6" name="ZoneTexte 7">
            <a:extLst>
              <a:ext uri="{FF2B5EF4-FFF2-40B4-BE49-F238E27FC236}">
                <a16:creationId xmlns:a16="http://schemas.microsoft.com/office/drawing/2014/main" id="{B703A898-BE28-4592-BB2C-37B99DAA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impacts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41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D0A3299D-E608-4133-B8F4-AA196413F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548"/>
            <a:ext cx="7084381" cy="470529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9DEF0C-1702-4F92-81A6-3C7C0E63D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2" y="1400928"/>
            <a:ext cx="6801961" cy="49525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4655347-0F0D-48FE-9318-14027D4B40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848" y="1812196"/>
            <a:ext cx="6679697" cy="5009774"/>
          </a:xfrm>
          <a:prstGeom prst="rect">
            <a:avLst/>
          </a:prstGeom>
        </p:spPr>
      </p:pic>
      <p:sp>
        <p:nvSpPr>
          <p:cNvPr id="31" name="Arrondir un rectangle à un seul coin 5">
            <a:extLst>
              <a:ext uri="{FF2B5EF4-FFF2-40B4-BE49-F238E27FC236}">
                <a16:creationId xmlns:a16="http://schemas.microsoft.com/office/drawing/2014/main" id="{0F6B2E57-2F26-42F4-B42B-7AD3133F51D7}"/>
              </a:ext>
            </a:extLst>
          </p:cNvPr>
          <p:cNvSpPr>
            <a:spLocks/>
          </p:cNvSpPr>
          <p:nvPr/>
        </p:nvSpPr>
        <p:spPr bwMode="auto">
          <a:xfrm flipH="1" flipV="1">
            <a:off x="-1" y="-2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7" name="Arrondir un rectangle à un seul coin 5">
            <a:extLst>
              <a:ext uri="{FF2B5EF4-FFF2-40B4-BE49-F238E27FC236}">
                <a16:creationId xmlns:a16="http://schemas.microsoft.com/office/drawing/2014/main" id="{272AC351-943A-4AC6-A1C5-EB6AD3EA467F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1490C0-B25C-497A-B060-6AB9F8562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impacts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extérieur, ciel, terrain, montagne&#10;&#10;Description générée automatiquement">
            <a:extLst>
              <a:ext uri="{FF2B5EF4-FFF2-40B4-BE49-F238E27FC236}">
                <a16:creationId xmlns:a16="http://schemas.microsoft.com/office/drawing/2014/main" id="{99E83757-A8E8-4A1C-8EB6-CFC1B4467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09"/>
          <a:stretch/>
        </p:blipFill>
        <p:spPr>
          <a:xfrm>
            <a:off x="3907471" y="791615"/>
            <a:ext cx="1122110" cy="1105295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8DFD27-8CAA-4212-B0C6-B5E218A3FE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259" y="758331"/>
            <a:ext cx="1163107" cy="11631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37DC17-EA3B-4E06-A4B3-455E2D71EA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173" y="777453"/>
            <a:ext cx="1104599" cy="1143984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561EB7-2491-4BDF-80C0-08AF43346C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584" y="1822740"/>
            <a:ext cx="1302969" cy="18154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A8A0D8-7D40-496A-BF77-E639A27D05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26" y="1747063"/>
            <a:ext cx="1238250" cy="1235869"/>
          </a:xfrm>
          <a:prstGeom prst="rect">
            <a:avLst/>
          </a:prstGeom>
        </p:spPr>
      </p:pic>
      <p:pic>
        <p:nvPicPr>
          <p:cNvPr id="7" name="Image 6" descr="Une image contenant vert, extérieur, plante, fermer&#10;&#10;Description générée automatiquement">
            <a:extLst>
              <a:ext uri="{FF2B5EF4-FFF2-40B4-BE49-F238E27FC236}">
                <a16:creationId xmlns:a16="http://schemas.microsoft.com/office/drawing/2014/main" id="{EDCC6583-F439-4C94-A4AD-A3005E07A5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243" y="717445"/>
            <a:ext cx="1145758" cy="1105295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C069550-E09F-4D70-BD5D-05F070FAC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878" y="1747063"/>
            <a:ext cx="1257608" cy="1235869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13" name="Image 12" descr="Une image contenant plante&#10;&#10;Description générée automatiquement">
            <a:extLst>
              <a:ext uri="{FF2B5EF4-FFF2-40B4-BE49-F238E27FC236}">
                <a16:creationId xmlns:a16="http://schemas.microsoft.com/office/drawing/2014/main" id="{D356991C-DA80-4121-B0D1-B5AF51743D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737" y="1709897"/>
            <a:ext cx="1198564" cy="1276592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DA2C0A-E5E2-4F84-B2CE-CCABBB2337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9159" y="1747063"/>
            <a:ext cx="1238250" cy="1174220"/>
          </a:xfrm>
          <a:prstGeom prst="ellipse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454D91-429B-4E39-8951-87C7BC1D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4" y="767772"/>
            <a:ext cx="3898423" cy="983944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Espèces de plantes natives</a:t>
            </a:r>
            <a:br>
              <a:rPr lang="fr-FR" sz="1400" b="1" dirty="0">
                <a:latin typeface="+mn-lt"/>
              </a:rPr>
            </a:br>
            <a:r>
              <a:rPr lang="fr-FR" sz="13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25 espèces de plantes natives sur l’Ile de la Possession</a:t>
            </a:r>
            <a:endParaRPr lang="fr-FR" sz="13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Image 15" descr="Une image contenant extérieur, herbe, terrain, plante&#10;&#10;Description générée automatiquement">
            <a:extLst>
              <a:ext uri="{FF2B5EF4-FFF2-40B4-BE49-F238E27FC236}">
                <a16:creationId xmlns:a16="http://schemas.microsoft.com/office/drawing/2014/main" id="{7E6D2CDA-EF0F-419F-92AD-8E76334753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56" y="1680870"/>
            <a:ext cx="1176824" cy="11780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B6D2F2-713D-4C58-9026-C92A5C03B2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35" y="3096961"/>
            <a:ext cx="1437287" cy="18363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010D68-4804-49B0-A0D1-3970666578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406" y="3129580"/>
            <a:ext cx="1122703" cy="11314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ED60A1-B867-4E92-B233-CACD53160E7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3" y="3103870"/>
            <a:ext cx="1148483" cy="1586448"/>
          </a:xfrm>
          <a:prstGeom prst="rect">
            <a:avLst/>
          </a:prstGeom>
        </p:spPr>
      </p:pic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1A5570EF-1B44-4A76-91D7-C2B45D99E39C}"/>
              </a:ext>
            </a:extLst>
          </p:cNvPr>
          <p:cNvCxnSpPr>
            <a:cxnSpLocks/>
          </p:cNvCxnSpPr>
          <p:nvPr/>
        </p:nvCxnSpPr>
        <p:spPr>
          <a:xfrm flipV="1">
            <a:off x="274688" y="3149313"/>
            <a:ext cx="8149701" cy="1319087"/>
          </a:xfrm>
          <a:prstGeom prst="bentConnector3">
            <a:avLst>
              <a:gd name="adj1" fmla="val 47222"/>
            </a:avLst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5E798D8-1F24-4530-8019-3FB646FBF69C}"/>
              </a:ext>
            </a:extLst>
          </p:cNvPr>
          <p:cNvSpPr/>
          <p:nvPr/>
        </p:nvSpPr>
        <p:spPr>
          <a:xfrm>
            <a:off x="5908846" y="2886485"/>
            <a:ext cx="1663806" cy="196574"/>
          </a:xfrm>
          <a:prstGeom prst="rect">
            <a:avLst/>
          </a:prstGeom>
          <a:solidFill>
            <a:srgbClr val="FF6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 err="1"/>
              <a:t>Acaena</a:t>
            </a:r>
            <a:r>
              <a:rPr lang="fr-FR" sz="1200" i="1" dirty="0"/>
              <a:t> </a:t>
            </a:r>
            <a:r>
              <a:rPr lang="fr-FR" sz="1200" i="1" dirty="0" err="1"/>
              <a:t>magellanica</a:t>
            </a:r>
            <a:endParaRPr lang="fr-FR" sz="1200" i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2573A4-7FB4-4739-ABBD-7711EBFE7EA8}"/>
              </a:ext>
            </a:extLst>
          </p:cNvPr>
          <p:cNvSpPr/>
          <p:nvPr/>
        </p:nvSpPr>
        <p:spPr>
          <a:xfrm>
            <a:off x="4949575" y="678457"/>
            <a:ext cx="1766598" cy="1871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 err="1">
                <a:solidFill>
                  <a:schemeClr val="tx1"/>
                </a:solidFill>
              </a:rPr>
              <a:t>Pringlea</a:t>
            </a:r>
            <a:r>
              <a:rPr lang="fr-FR" sz="1200" i="1" dirty="0">
                <a:solidFill>
                  <a:schemeClr val="tx1"/>
                </a:solidFill>
              </a:rPr>
              <a:t> </a:t>
            </a:r>
            <a:r>
              <a:rPr lang="fr-FR" sz="1200" i="1" dirty="0" err="1">
                <a:solidFill>
                  <a:schemeClr val="tx1"/>
                </a:solidFill>
              </a:rPr>
              <a:t>antiscorbutica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1CB479-E670-40DD-9E57-11862D290F08}"/>
              </a:ext>
            </a:extLst>
          </p:cNvPr>
          <p:cNvSpPr/>
          <p:nvPr/>
        </p:nvSpPr>
        <p:spPr>
          <a:xfrm>
            <a:off x="2992797" y="792895"/>
            <a:ext cx="1267598" cy="165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 err="1">
                <a:solidFill>
                  <a:schemeClr val="tx1"/>
                </a:solidFill>
              </a:rPr>
              <a:t>Azorella</a:t>
            </a:r>
            <a:r>
              <a:rPr lang="fr-FR" sz="1200" i="1" dirty="0">
                <a:solidFill>
                  <a:schemeClr val="tx1"/>
                </a:solidFill>
              </a:rPr>
              <a:t> </a:t>
            </a:r>
            <a:r>
              <a:rPr lang="fr-FR" sz="1200" i="1" dirty="0" err="1">
                <a:solidFill>
                  <a:schemeClr val="tx1"/>
                </a:solidFill>
              </a:rPr>
              <a:t>selago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31169A4F-7728-423D-AE6D-D658305BA0E9}"/>
              </a:ext>
            </a:extLst>
          </p:cNvPr>
          <p:cNvSpPr txBox="1">
            <a:spLocks/>
          </p:cNvSpPr>
          <p:nvPr/>
        </p:nvSpPr>
        <p:spPr>
          <a:xfrm>
            <a:off x="4468526" y="3392373"/>
            <a:ext cx="4400786" cy="11275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>
                <a:latin typeface="+mn-lt"/>
              </a:rPr>
              <a:t>Espèces de plantes introduites</a:t>
            </a:r>
          </a:p>
          <a:p>
            <a:br>
              <a:rPr lang="fr-FR" sz="1000" dirty="0">
                <a:latin typeface="+mn-lt"/>
              </a:rPr>
            </a:br>
            <a:r>
              <a:rPr lang="fr-FR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68 espèces de plantes non-natives sur l’Ile de la Possession</a:t>
            </a:r>
            <a:endParaRPr lang="fr-FR" sz="33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9" name="Arrondir un rectangle à un seul coin 5">
            <a:extLst>
              <a:ext uri="{FF2B5EF4-FFF2-40B4-BE49-F238E27FC236}">
                <a16:creationId xmlns:a16="http://schemas.microsoft.com/office/drawing/2014/main" id="{7D4995FB-FBD9-4740-88A9-818FB7415AFE}"/>
              </a:ext>
            </a:extLst>
          </p:cNvPr>
          <p:cNvSpPr>
            <a:spLocks/>
          </p:cNvSpPr>
          <p:nvPr/>
        </p:nvSpPr>
        <p:spPr bwMode="auto">
          <a:xfrm flipH="1" flipV="1">
            <a:off x="-1" y="-2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grpSp>
        <p:nvGrpSpPr>
          <p:cNvPr id="25" name="Gruppo 20">
            <a:extLst>
              <a:ext uri="{FF2B5EF4-FFF2-40B4-BE49-F238E27FC236}">
                <a16:creationId xmlns:a16="http://schemas.microsoft.com/office/drawing/2014/main" id="{11D72D46-A96D-4BE1-84B3-CBDF88281F49}"/>
              </a:ext>
            </a:extLst>
          </p:cNvPr>
          <p:cNvGrpSpPr/>
          <p:nvPr/>
        </p:nvGrpSpPr>
        <p:grpSpPr>
          <a:xfrm>
            <a:off x="5525595" y="4870384"/>
            <a:ext cx="1829432" cy="1560624"/>
            <a:chOff x="5836112" y="3766752"/>
            <a:chExt cx="3076199" cy="2162191"/>
          </a:xfrm>
        </p:grpSpPr>
        <p:pic>
          <p:nvPicPr>
            <p:cNvPr id="26" name="Immagine 18">
              <a:extLst>
                <a:ext uri="{FF2B5EF4-FFF2-40B4-BE49-F238E27FC236}">
                  <a16:creationId xmlns:a16="http://schemas.microsoft.com/office/drawing/2014/main" id="{204B1384-FABF-4863-B207-7B33CC46C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444"/>
            <a:stretch/>
          </p:blipFill>
          <p:spPr>
            <a:xfrm>
              <a:off x="5925164" y="3766752"/>
              <a:ext cx="2626084" cy="18228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" name="CasellaDiTesto 15">
              <a:extLst>
                <a:ext uri="{FF2B5EF4-FFF2-40B4-BE49-F238E27FC236}">
                  <a16:creationId xmlns:a16="http://schemas.microsoft.com/office/drawing/2014/main" id="{BA5308AE-6674-431A-91F4-29BE23DC7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6112" y="5545170"/>
              <a:ext cx="3076199" cy="38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i="1" dirty="0" err="1">
                  <a:latin typeface="Arial Rounded MT Bold" panose="020F0704030504030204" pitchFamily="34" charset="0"/>
                </a:rPr>
                <a:t>Sagina</a:t>
              </a:r>
              <a:r>
                <a:rPr lang="it-IT" altLang="it-IT" sz="1200" i="1" dirty="0">
                  <a:latin typeface="Arial Rounded MT Bold" panose="020F0704030504030204" pitchFamily="34" charset="0"/>
                </a:rPr>
                <a:t> </a:t>
              </a:r>
              <a:r>
                <a:rPr lang="it-IT" altLang="it-IT" sz="1200" i="1" dirty="0" err="1">
                  <a:latin typeface="Arial Rounded MT Bold" panose="020F0704030504030204" pitchFamily="34" charset="0"/>
                </a:rPr>
                <a:t>procumbens</a:t>
              </a:r>
              <a:endParaRPr lang="it-IT" altLang="it-IT" sz="1200" i="1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32" name="Gruppo 16">
            <a:extLst>
              <a:ext uri="{FF2B5EF4-FFF2-40B4-BE49-F238E27FC236}">
                <a16:creationId xmlns:a16="http://schemas.microsoft.com/office/drawing/2014/main" id="{D1156601-4FA1-4865-8B07-F0FF4C840C9C}"/>
              </a:ext>
            </a:extLst>
          </p:cNvPr>
          <p:cNvGrpSpPr>
            <a:grpSpLocks/>
          </p:cNvGrpSpPr>
          <p:nvPr/>
        </p:nvGrpSpPr>
        <p:grpSpPr bwMode="auto">
          <a:xfrm>
            <a:off x="1367513" y="4587416"/>
            <a:ext cx="1242644" cy="1726132"/>
            <a:chOff x="5660608" y="1911263"/>
            <a:chExt cx="2303262" cy="3745699"/>
          </a:xfrm>
        </p:grpSpPr>
        <p:pic>
          <p:nvPicPr>
            <p:cNvPr id="33" name="Immagine 6">
              <a:extLst>
                <a:ext uri="{FF2B5EF4-FFF2-40B4-BE49-F238E27FC236}">
                  <a16:creationId xmlns:a16="http://schemas.microsoft.com/office/drawing/2014/main" id="{A4ECB6E8-C994-4C4C-91DD-B6CE3BC8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608" y="2394855"/>
              <a:ext cx="2160239" cy="32621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CasellaDiTesto 15">
              <a:extLst>
                <a:ext uri="{FF2B5EF4-FFF2-40B4-BE49-F238E27FC236}">
                  <a16:creationId xmlns:a16="http://schemas.microsoft.com/office/drawing/2014/main" id="{3CFF4D46-8BE2-4281-A936-C40559C77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6034" y="1911263"/>
              <a:ext cx="2257836" cy="517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i="1" dirty="0">
                  <a:latin typeface="Arial Rounded MT Bold" panose="020F0704030504030204" pitchFamily="34" charset="0"/>
                </a:rPr>
                <a:t>Poa </a:t>
              </a:r>
              <a:r>
                <a:rPr lang="it-IT" altLang="it-IT" sz="1200" i="1" dirty="0" err="1">
                  <a:latin typeface="Arial Rounded MT Bold" panose="020F0704030504030204" pitchFamily="34" charset="0"/>
                </a:rPr>
                <a:t>pratensis</a:t>
              </a:r>
              <a:endParaRPr lang="it-IT" altLang="it-IT" sz="1200" i="1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5" name="CasellaDiTesto 11">
            <a:extLst>
              <a:ext uri="{FF2B5EF4-FFF2-40B4-BE49-F238E27FC236}">
                <a16:creationId xmlns:a16="http://schemas.microsoft.com/office/drawing/2014/main" id="{26A73561-5DA3-431E-ACAF-8EB37AB1A3D6}"/>
              </a:ext>
            </a:extLst>
          </p:cNvPr>
          <p:cNvSpPr txBox="1"/>
          <p:nvPr/>
        </p:nvSpPr>
        <p:spPr>
          <a:xfrm>
            <a:off x="7749164" y="6173867"/>
            <a:ext cx="1419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i="1" dirty="0" err="1">
                <a:latin typeface="Arial Rounded MT Bold" panose="020F0704030504030204" pitchFamily="34" charset="0"/>
              </a:rPr>
              <a:t>Juncus</a:t>
            </a:r>
            <a:r>
              <a:rPr lang="it-IT" sz="1200" i="1" dirty="0">
                <a:latin typeface="Arial Rounded MT Bold" panose="020F0704030504030204" pitchFamily="34" charset="0"/>
              </a:rPr>
              <a:t> </a:t>
            </a:r>
            <a:r>
              <a:rPr lang="it-IT" sz="1200" i="1" dirty="0" err="1">
                <a:latin typeface="Arial Rounded MT Bold" panose="020F0704030504030204" pitchFamily="34" charset="0"/>
              </a:rPr>
              <a:t>bufonius</a:t>
            </a:r>
            <a:endParaRPr lang="it-IT" sz="1200" i="1" dirty="0">
              <a:latin typeface="Arial Rounded MT Bold" panose="020F0704030504030204" pitchFamily="34" charset="0"/>
            </a:endParaRPr>
          </a:p>
        </p:txBody>
      </p:sp>
      <p:grpSp>
        <p:nvGrpSpPr>
          <p:cNvPr id="36" name="Gruppo 19">
            <a:extLst>
              <a:ext uri="{FF2B5EF4-FFF2-40B4-BE49-F238E27FC236}">
                <a16:creationId xmlns:a16="http://schemas.microsoft.com/office/drawing/2014/main" id="{BF9B8D07-C129-4889-A176-74D2F311A5B2}"/>
              </a:ext>
            </a:extLst>
          </p:cNvPr>
          <p:cNvGrpSpPr>
            <a:grpSpLocks/>
          </p:cNvGrpSpPr>
          <p:nvPr/>
        </p:nvGrpSpPr>
        <p:grpSpPr bwMode="auto">
          <a:xfrm>
            <a:off x="4320069" y="4505793"/>
            <a:ext cx="983759" cy="1954913"/>
            <a:chOff x="7579653" y="2516890"/>
            <a:chExt cx="1312223" cy="2606501"/>
          </a:xfrm>
        </p:grpSpPr>
        <p:pic>
          <p:nvPicPr>
            <p:cNvPr id="37" name="Immagine 13">
              <a:extLst>
                <a:ext uri="{FF2B5EF4-FFF2-40B4-BE49-F238E27FC236}">
                  <a16:creationId xmlns:a16="http://schemas.microsoft.com/office/drawing/2014/main" id="{1B7963FE-1342-4DFE-AE4E-3297275B4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0"/>
            <a:stretch/>
          </p:blipFill>
          <p:spPr>
            <a:xfrm>
              <a:off x="7587872" y="2516890"/>
              <a:ext cx="1257491" cy="24022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CasellaDiTesto 18">
              <a:extLst>
                <a:ext uri="{FF2B5EF4-FFF2-40B4-BE49-F238E27FC236}">
                  <a16:creationId xmlns:a16="http://schemas.microsoft.com/office/drawing/2014/main" id="{83B42BF9-A4FF-4E4C-A774-095CB0098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9653" y="4754066"/>
              <a:ext cx="1312223" cy="36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200" i="1" dirty="0">
                  <a:solidFill>
                    <a:srgbClr val="000000"/>
                  </a:solidFill>
                  <a:latin typeface="Arial Rounded MT Bold" panose="020F0704030504030204" pitchFamily="34" charset="0"/>
                </a:rPr>
                <a:t>Poa annua</a:t>
              </a:r>
            </a:p>
          </p:txBody>
        </p:sp>
      </p:grpSp>
      <p:cxnSp>
        <p:nvCxnSpPr>
          <p:cNvPr id="40" name="Connettore diritto 24">
            <a:extLst>
              <a:ext uri="{FF2B5EF4-FFF2-40B4-BE49-F238E27FC236}">
                <a16:creationId xmlns:a16="http://schemas.microsoft.com/office/drawing/2014/main" id="{C68EB893-7F0E-42BC-BF73-8646535FE66F}"/>
              </a:ext>
            </a:extLst>
          </p:cNvPr>
          <p:cNvCxnSpPr/>
          <p:nvPr/>
        </p:nvCxnSpPr>
        <p:spPr>
          <a:xfrm>
            <a:off x="149646" y="6483503"/>
            <a:ext cx="3483000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asellaDiTesto 26">
            <a:extLst>
              <a:ext uri="{FF2B5EF4-FFF2-40B4-BE49-F238E27FC236}">
                <a16:creationId xmlns:a16="http://schemas.microsoft.com/office/drawing/2014/main" id="{95EA1DA1-5447-40A3-AF2A-FC044E01C491}"/>
              </a:ext>
            </a:extLst>
          </p:cNvPr>
          <p:cNvSpPr txBox="1"/>
          <p:nvPr/>
        </p:nvSpPr>
        <p:spPr>
          <a:xfrm>
            <a:off x="1179109" y="6501367"/>
            <a:ext cx="1181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Vivace</a:t>
            </a:r>
          </a:p>
        </p:txBody>
      </p:sp>
      <p:cxnSp>
        <p:nvCxnSpPr>
          <p:cNvPr id="42" name="Connettore diritto 28">
            <a:extLst>
              <a:ext uri="{FF2B5EF4-FFF2-40B4-BE49-F238E27FC236}">
                <a16:creationId xmlns:a16="http://schemas.microsoft.com/office/drawing/2014/main" id="{4B512A41-1AEC-4BB2-917E-A7C586BF189B}"/>
              </a:ext>
            </a:extLst>
          </p:cNvPr>
          <p:cNvCxnSpPr/>
          <p:nvPr/>
        </p:nvCxnSpPr>
        <p:spPr>
          <a:xfrm>
            <a:off x="3935565" y="6483503"/>
            <a:ext cx="3483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CasellaDiTesto 29">
            <a:extLst>
              <a:ext uri="{FF2B5EF4-FFF2-40B4-BE49-F238E27FC236}">
                <a16:creationId xmlns:a16="http://schemas.microsoft.com/office/drawing/2014/main" id="{71CEFDB1-52CF-4274-9605-6A49516B5844}"/>
              </a:ext>
            </a:extLst>
          </p:cNvPr>
          <p:cNvSpPr txBox="1"/>
          <p:nvPr/>
        </p:nvSpPr>
        <p:spPr>
          <a:xfrm>
            <a:off x="4882330" y="6511252"/>
            <a:ext cx="193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Annuelle/biennale</a:t>
            </a:r>
          </a:p>
        </p:txBody>
      </p:sp>
      <p:sp>
        <p:nvSpPr>
          <p:cNvPr id="44" name="CasellaDiTesto 30">
            <a:extLst>
              <a:ext uri="{FF2B5EF4-FFF2-40B4-BE49-F238E27FC236}">
                <a16:creationId xmlns:a16="http://schemas.microsoft.com/office/drawing/2014/main" id="{69E42A91-5938-4F59-90D5-B5864670F902}"/>
              </a:ext>
            </a:extLst>
          </p:cNvPr>
          <p:cNvSpPr txBox="1"/>
          <p:nvPr/>
        </p:nvSpPr>
        <p:spPr>
          <a:xfrm>
            <a:off x="8011167" y="6501367"/>
            <a:ext cx="973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Annuelle</a:t>
            </a:r>
          </a:p>
        </p:txBody>
      </p:sp>
      <p:cxnSp>
        <p:nvCxnSpPr>
          <p:cNvPr id="45" name="Connettore diritto 31">
            <a:extLst>
              <a:ext uri="{FF2B5EF4-FFF2-40B4-BE49-F238E27FC236}">
                <a16:creationId xmlns:a16="http://schemas.microsoft.com/office/drawing/2014/main" id="{E6836373-29DA-4B8C-BEE4-2F7CD45DA27C}"/>
              </a:ext>
            </a:extLst>
          </p:cNvPr>
          <p:cNvCxnSpPr/>
          <p:nvPr/>
        </p:nvCxnSpPr>
        <p:spPr>
          <a:xfrm>
            <a:off x="7916240" y="6492386"/>
            <a:ext cx="891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6" name="Immagine 15">
            <a:extLst>
              <a:ext uri="{FF2B5EF4-FFF2-40B4-BE49-F238E27FC236}">
                <a16:creationId xmlns:a16="http://schemas.microsoft.com/office/drawing/2014/main" id="{3FC80ACD-FE88-4427-B9CA-E23820BFE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11747"/>
          <a:stretch/>
        </p:blipFill>
        <p:spPr>
          <a:xfrm>
            <a:off x="7986548" y="4524490"/>
            <a:ext cx="849102" cy="170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7" name="Gruppo 17">
            <a:extLst>
              <a:ext uri="{FF2B5EF4-FFF2-40B4-BE49-F238E27FC236}">
                <a16:creationId xmlns:a16="http://schemas.microsoft.com/office/drawing/2014/main" id="{83C73FDD-90D0-4829-8AF5-3944C58F27A5}"/>
              </a:ext>
            </a:extLst>
          </p:cNvPr>
          <p:cNvGrpSpPr/>
          <p:nvPr/>
        </p:nvGrpSpPr>
        <p:grpSpPr>
          <a:xfrm>
            <a:off x="2468190" y="4605279"/>
            <a:ext cx="1324638" cy="1845246"/>
            <a:chOff x="562585" y="3561932"/>
            <a:chExt cx="1766184" cy="2460327"/>
          </a:xfrm>
        </p:grpSpPr>
        <p:sp>
          <p:nvSpPr>
            <p:cNvPr id="48" name="CasellaDiTesto 10">
              <a:extLst>
                <a:ext uri="{FF2B5EF4-FFF2-40B4-BE49-F238E27FC236}">
                  <a16:creationId xmlns:a16="http://schemas.microsoft.com/office/drawing/2014/main" id="{9545D6E4-1BCE-4F41-AF76-F680C126541B}"/>
                </a:ext>
              </a:extLst>
            </p:cNvPr>
            <p:cNvSpPr txBox="1"/>
            <p:nvPr/>
          </p:nvSpPr>
          <p:spPr>
            <a:xfrm>
              <a:off x="562585" y="5652927"/>
              <a:ext cx="176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200" i="1" dirty="0">
                  <a:latin typeface="Arial Rounded MT Bold" panose="020F0704030504030204" pitchFamily="34" charset="0"/>
                </a:rPr>
                <a:t>Stellaria </a:t>
              </a:r>
              <a:r>
                <a:rPr lang="it-IT" sz="1200" i="1" dirty="0" err="1">
                  <a:latin typeface="Arial Rounded MT Bold" panose="020F0704030504030204" pitchFamily="34" charset="0"/>
                </a:rPr>
                <a:t>alsine</a:t>
              </a:r>
              <a:endParaRPr lang="it-IT" sz="1200" i="1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49" name="Immagine 16">
              <a:extLst>
                <a:ext uri="{FF2B5EF4-FFF2-40B4-BE49-F238E27FC236}">
                  <a16:creationId xmlns:a16="http://schemas.microsoft.com/office/drawing/2014/main" id="{1983D4D9-3762-4588-85DF-258A12DFB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82" y="3561932"/>
              <a:ext cx="1461586" cy="21746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0" name="Immagine 68">
            <a:extLst>
              <a:ext uri="{FF2B5EF4-FFF2-40B4-BE49-F238E27FC236}">
                <a16:creationId xmlns:a16="http://schemas.microsoft.com/office/drawing/2014/main" id="{EA8974D5-5F56-4522-AC74-5FF391E1E77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" y="4585188"/>
            <a:ext cx="1266746" cy="1633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CasellaDiTesto 15">
            <a:extLst>
              <a:ext uri="{FF2B5EF4-FFF2-40B4-BE49-F238E27FC236}">
                <a16:creationId xmlns:a16="http://schemas.microsoft.com/office/drawing/2014/main" id="{94B075F2-DB2A-4BF5-BA6D-68C1A0A13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136" y="6164329"/>
            <a:ext cx="188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 err="1">
                <a:latin typeface="Arial Rounded MT Bold" panose="020F0704030504030204" pitchFamily="34" charset="0"/>
              </a:rPr>
              <a:t>Cerastium</a:t>
            </a:r>
            <a:r>
              <a:rPr lang="it-IT" altLang="it-IT" sz="1200" i="1" dirty="0">
                <a:latin typeface="Arial Rounded MT Bold" panose="020F0704030504030204" pitchFamily="34" charset="0"/>
              </a:rPr>
              <a:t> </a:t>
            </a:r>
            <a:r>
              <a:rPr lang="it-IT" altLang="it-IT" sz="1200" i="1" dirty="0" err="1">
                <a:latin typeface="Arial Rounded MT Bold" panose="020F0704030504030204" pitchFamily="34" charset="0"/>
              </a:rPr>
              <a:t>fontanum</a:t>
            </a:r>
            <a:endParaRPr lang="it-IT" altLang="it-IT" sz="1200" i="1" dirty="0">
              <a:latin typeface="Arial Rounded MT Bold" panose="020F0704030504030204" pitchFamily="34" charset="0"/>
            </a:endParaRPr>
          </a:p>
        </p:txBody>
      </p:sp>
      <p:sp>
        <p:nvSpPr>
          <p:cNvPr id="52" name="Arrondir un rectangle à un seul coin 5">
            <a:extLst>
              <a:ext uri="{FF2B5EF4-FFF2-40B4-BE49-F238E27FC236}">
                <a16:creationId xmlns:a16="http://schemas.microsoft.com/office/drawing/2014/main" id="{1B558CCE-D47B-4943-818F-E7756C5CEF5D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3" name="ZoneTexte 7">
            <a:extLst>
              <a:ext uri="{FF2B5EF4-FFF2-40B4-BE49-F238E27FC236}">
                <a16:creationId xmlns:a16="http://schemas.microsoft.com/office/drawing/2014/main" id="{D3B2745D-FEF9-486F-8762-B03F49AB3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impacts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432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A7730F-D412-40D1-B678-1496D1D98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512"/>
            <a:ext cx="6800295" cy="51002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F35A98-CA9E-474C-9A68-5F5C48DD0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6" y="1349345"/>
            <a:ext cx="6676008" cy="5007006"/>
          </a:xfrm>
          <a:prstGeom prst="rect">
            <a:avLst/>
          </a:prstGeom>
        </p:spPr>
      </p:pic>
      <p:sp>
        <p:nvSpPr>
          <p:cNvPr id="9" name="Arrondir un rectangle à un seul coin 5">
            <a:extLst>
              <a:ext uri="{FF2B5EF4-FFF2-40B4-BE49-F238E27FC236}">
                <a16:creationId xmlns:a16="http://schemas.microsoft.com/office/drawing/2014/main" id="{92A30B3E-75A3-4485-B08D-DDE7045356B9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8D6B95-4664-4E97-ADDF-683DDD94B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impacts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ndir un rectangle à un seul coin 5">
            <a:extLst>
              <a:ext uri="{FF2B5EF4-FFF2-40B4-BE49-F238E27FC236}">
                <a16:creationId xmlns:a16="http://schemas.microsoft.com/office/drawing/2014/main" id="{43FB8411-F4C7-499B-B20C-DB1C553425E6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80C88091-410B-4D3E-9BD2-70397471D4B4}"/>
              </a:ext>
            </a:extLst>
          </p:cNvPr>
          <p:cNvSpPr txBox="1"/>
          <p:nvPr/>
        </p:nvSpPr>
        <p:spPr>
          <a:xfrm>
            <a:off x="4627592" y="6581001"/>
            <a:ext cx="4505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Buckley and </a:t>
            </a:r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Csergő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2017, </a:t>
            </a:r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Diagne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et al. 2021,  </a:t>
            </a:r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McGeoch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Jetz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2019</a:t>
            </a:r>
            <a:endParaRPr lang="fr-FR" sz="1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s://www.choicesmagazine.org/2003-2/2003-2-02-banner.jpg">
            <a:extLst>
              <a:ext uri="{FF2B5EF4-FFF2-40B4-BE49-F238E27FC236}">
                <a16:creationId xmlns:a16="http://schemas.microsoft.com/office/drawing/2014/main" id="{3CDD4E40-0E5A-46F2-BA96-774D4AA5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1" y="762500"/>
            <a:ext cx="3673982" cy="183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7">
            <a:extLst>
              <a:ext uri="{FF2B5EF4-FFF2-40B4-BE49-F238E27FC236}">
                <a16:creationId xmlns:a16="http://schemas.microsoft.com/office/drawing/2014/main" id="{1B8A9B48-8A7F-4323-9A83-719950106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79" y="93731"/>
            <a:ext cx="8424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Avec des conséquences massives, encore sous-estimées au niveau économique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0E65C86-AB7D-4DF7-813F-102EDE8A8AD9}"/>
              </a:ext>
            </a:extLst>
          </p:cNvPr>
          <p:cNvSpPr txBox="1"/>
          <p:nvPr/>
        </p:nvSpPr>
        <p:spPr>
          <a:xfrm>
            <a:off x="4017142" y="1157146"/>
            <a:ext cx="4420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nombre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d’études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croissant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révèle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des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coûts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très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importants</a:t>
            </a:r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qui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sont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décrits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pour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certaines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espèces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régions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secteurs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économiques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seulement</a:t>
            </a:r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6D405D0-597A-41D6-8A5E-5612780B85D1}"/>
              </a:ext>
            </a:extLst>
          </p:cNvPr>
          <p:cNvGrpSpPr>
            <a:grpSpLocks/>
          </p:cNvGrpSpPr>
          <p:nvPr/>
        </p:nvGrpSpPr>
        <p:grpSpPr bwMode="auto">
          <a:xfrm>
            <a:off x="475318" y="3013889"/>
            <a:ext cx="3600400" cy="936104"/>
            <a:chOff x="0" y="2296359"/>
            <a:chExt cx="9915144" cy="23634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F068D4C-6101-4355-921D-B4F62BED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96359"/>
              <a:ext cx="9906000" cy="236340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DE131259-38CF-413A-8F66-6034B8C6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3174"/>
            <a:stretch>
              <a:fillRect/>
            </a:stretch>
          </p:blipFill>
          <p:spPr bwMode="auto">
            <a:xfrm>
              <a:off x="9144" y="2296359"/>
              <a:ext cx="9906000" cy="4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A6FEB3EC-7713-4BE3-9C7F-36B1B8C94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47111" r="28250" b="26445"/>
          <a:stretch/>
        </p:blipFill>
        <p:spPr bwMode="auto">
          <a:xfrm>
            <a:off x="4346577" y="3887580"/>
            <a:ext cx="4566435" cy="106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8C78272-C82E-4D93-A1A2-F1FDC3C9CE74}"/>
              </a:ext>
            </a:extLst>
          </p:cNvPr>
          <p:cNvSpPr txBox="1"/>
          <p:nvPr/>
        </p:nvSpPr>
        <p:spPr>
          <a:xfrm>
            <a:off x="4902535" y="5137957"/>
            <a:ext cx="351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~ US$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76.9 milliards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 an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6BB1779-4957-4407-8813-115C26BBC115}"/>
              </a:ext>
            </a:extLst>
          </p:cNvPr>
          <p:cNvSpPr txBox="1"/>
          <p:nvPr/>
        </p:nvSpPr>
        <p:spPr>
          <a:xfrm>
            <a:off x="317164" y="6431633"/>
            <a:ext cx="4340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~ AU$  entre $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$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3.77 milliards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 an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916C0C39-64EE-4256-875A-1813A573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5" y="5181713"/>
            <a:ext cx="3944196" cy="117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Image associÃ©e">
            <a:extLst>
              <a:ext uri="{FF2B5EF4-FFF2-40B4-BE49-F238E27FC236}">
                <a16:creationId xmlns:a16="http://schemas.microsoft.com/office/drawing/2014/main" id="{AD6CE463-4B3F-4058-B78D-9E7A65E5F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3549" r="14427" b="7111"/>
          <a:stretch/>
        </p:blipFill>
        <p:spPr bwMode="auto">
          <a:xfrm>
            <a:off x="7523437" y="2001171"/>
            <a:ext cx="1502763" cy="13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3795A041-D2E3-48B9-92FD-321F1A052580}"/>
              </a:ext>
            </a:extLst>
          </p:cNvPr>
          <p:cNvSpPr txBox="1"/>
          <p:nvPr/>
        </p:nvSpPr>
        <p:spPr>
          <a:xfrm>
            <a:off x="478638" y="4080734"/>
            <a:ext cx="351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~ US$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 milliards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 an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7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ndir un rectangle à un seul coin 5">
            <a:extLst>
              <a:ext uri="{FF2B5EF4-FFF2-40B4-BE49-F238E27FC236}">
                <a16:creationId xmlns:a16="http://schemas.microsoft.com/office/drawing/2014/main" id="{047541F4-1F3B-415C-951C-77E043E9C6E6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BD0321AC-4133-461E-A078-491A5941D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80" y="93733"/>
            <a:ext cx="8424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Quels sont les coûts en France ?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F4AC15-8259-433F-A53C-674585A93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42" y="1108725"/>
            <a:ext cx="6622229" cy="292342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40A05E4-7A79-4772-A2BE-0E930AAD782A}"/>
              </a:ext>
            </a:extLst>
          </p:cNvPr>
          <p:cNvGrpSpPr/>
          <p:nvPr/>
        </p:nvGrpSpPr>
        <p:grpSpPr>
          <a:xfrm>
            <a:off x="6017441" y="2762727"/>
            <a:ext cx="3173479" cy="773057"/>
            <a:chOff x="7189297" y="2425959"/>
            <a:chExt cx="3173479" cy="773057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16D9D3-B8AC-42C3-BAD6-DA6D2B90C4FA}"/>
                </a:ext>
              </a:extLst>
            </p:cNvPr>
            <p:cNvSpPr txBox="1"/>
            <p:nvPr/>
          </p:nvSpPr>
          <p:spPr>
            <a:xfrm>
              <a:off x="7732191" y="2425959"/>
              <a:ext cx="22659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2750 espèces introduites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9FDED07-5F91-402F-B2EC-5E87CE176EDA}"/>
                </a:ext>
              </a:extLst>
            </p:cNvPr>
            <p:cNvCxnSpPr>
              <a:cxnSpLocks/>
            </p:cNvCxnSpPr>
            <p:nvPr/>
          </p:nvCxnSpPr>
          <p:spPr>
            <a:xfrm>
              <a:off x="7189297" y="2601747"/>
              <a:ext cx="516517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0A1CF05-92CC-4D8F-A79C-6EFB384474ED}"/>
                </a:ext>
              </a:extLst>
            </p:cNvPr>
            <p:cNvSpPr txBox="1"/>
            <p:nvPr/>
          </p:nvSpPr>
          <p:spPr>
            <a:xfrm>
              <a:off x="7748406" y="2860462"/>
              <a:ext cx="2614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Des coûts pour seulement 98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F539D78C-1554-480C-A33B-D4AC9E648926}"/>
                </a:ext>
              </a:extLst>
            </p:cNvPr>
            <p:cNvCxnSpPr>
              <a:cxnSpLocks/>
            </p:cNvCxnSpPr>
            <p:nvPr/>
          </p:nvCxnSpPr>
          <p:spPr>
            <a:xfrm>
              <a:off x="7205512" y="3036250"/>
              <a:ext cx="500302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B059FCC-9D7D-46B7-8AB8-4615E7C5E751}"/>
              </a:ext>
            </a:extLst>
          </p:cNvPr>
          <p:cNvGrpSpPr/>
          <p:nvPr/>
        </p:nvGrpSpPr>
        <p:grpSpPr>
          <a:xfrm>
            <a:off x="148890" y="4701951"/>
            <a:ext cx="7841570" cy="1391346"/>
            <a:chOff x="-37540" y="4701951"/>
            <a:chExt cx="7841570" cy="13913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AEEC4A-7C4B-415B-B3EC-6C1C5C884902}"/>
                </a:ext>
              </a:extLst>
            </p:cNvPr>
            <p:cNvSpPr/>
            <p:nvPr/>
          </p:nvSpPr>
          <p:spPr>
            <a:xfrm>
              <a:off x="2843185" y="5102944"/>
              <a:ext cx="49608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cs typeface="Arial" panose="020B0604020202020204" pitchFamily="34" charset="0"/>
                </a:rPr>
                <a:t>Les espèces invasives ont généré un coût total de </a:t>
              </a:r>
            </a:p>
            <a:p>
              <a:r>
                <a:rPr lang="fr-FR" b="1" dirty="0">
                  <a:solidFill>
                    <a:srgbClr val="C00000"/>
                  </a:solidFill>
                  <a:cs typeface="Arial" panose="020B0604020202020204" pitchFamily="34" charset="0"/>
                </a:rPr>
                <a:t>11 535 millions $US sur la période 1993- 2018</a:t>
              </a:r>
            </a:p>
          </p:txBody>
        </p:sp>
        <p:pic>
          <p:nvPicPr>
            <p:cNvPr id="28" name="Picture 4" descr="ile Of Money Stock Photo &amp;amp; More Pictures of Abundance ...">
              <a:extLst>
                <a:ext uri="{FF2B5EF4-FFF2-40B4-BE49-F238E27FC236}">
                  <a16:creationId xmlns:a16="http://schemas.microsoft.com/office/drawing/2014/main" id="{4DF6C4AE-3F35-4008-800D-C812392F8D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16488" r="6871" b="9679"/>
            <a:stretch/>
          </p:blipFill>
          <p:spPr bwMode="auto">
            <a:xfrm>
              <a:off x="-37540" y="4701951"/>
              <a:ext cx="2447582" cy="1391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619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ndir un rectangle à un seul coin 5">
            <a:extLst>
              <a:ext uri="{FF2B5EF4-FFF2-40B4-BE49-F238E27FC236}">
                <a16:creationId xmlns:a16="http://schemas.microsoft.com/office/drawing/2014/main" id="{9C50B1DE-791D-434A-9BDD-F2C12C51BFA7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37C2E-600D-422E-9AA8-EAE64672C11A}"/>
              </a:ext>
            </a:extLst>
          </p:cNvPr>
          <p:cNvSpPr/>
          <p:nvPr/>
        </p:nvSpPr>
        <p:spPr>
          <a:xfrm>
            <a:off x="1657154" y="2205088"/>
            <a:ext cx="333302" cy="288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D46A4-61C7-489B-9066-3E3DBE0EE808}"/>
              </a:ext>
            </a:extLst>
          </p:cNvPr>
          <p:cNvSpPr/>
          <p:nvPr/>
        </p:nvSpPr>
        <p:spPr>
          <a:xfrm>
            <a:off x="1657154" y="2205088"/>
            <a:ext cx="333302" cy="288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6DAF38-63D5-48F0-820B-279B1F3A4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r="28828" b="64880"/>
          <a:stretch/>
        </p:blipFill>
        <p:spPr>
          <a:xfrm>
            <a:off x="2617509" y="5511788"/>
            <a:ext cx="6324444" cy="1147716"/>
          </a:xfrm>
          <a:prstGeom prst="rect">
            <a:avLst/>
          </a:prstGeom>
        </p:spPr>
      </p:pic>
      <p:pic>
        <p:nvPicPr>
          <p:cNvPr id="14" name="Picture 4" descr="Ambrosia artemisiifolia | Article about ambrosia artemisiifolia by The Free  Dictionary">
            <a:extLst>
              <a:ext uri="{FF2B5EF4-FFF2-40B4-BE49-F238E27FC236}">
                <a16:creationId xmlns:a16="http://schemas.microsoft.com/office/drawing/2014/main" id="{4A844A43-23FD-40FE-9FF7-1BF501AD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57" y="772354"/>
            <a:ext cx="1247851" cy="27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Un nouveau podium a Ste Foy - Vélo Club Essartais">
            <a:extLst>
              <a:ext uri="{FF2B5EF4-FFF2-40B4-BE49-F238E27FC236}">
                <a16:creationId xmlns:a16="http://schemas.microsoft.com/office/drawing/2014/main" id="{88A5C024-5867-4735-AB45-2731385F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87" y="3611301"/>
            <a:ext cx="4503423" cy="147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7">
            <a:extLst>
              <a:ext uri="{FF2B5EF4-FFF2-40B4-BE49-F238E27FC236}">
                <a16:creationId xmlns:a16="http://schemas.microsoft.com/office/drawing/2014/main" id="{2276A490-8BA3-48E7-8BF7-ACB4FE5A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80" y="93733"/>
            <a:ext cx="8424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Quels sont les coûts en France ?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1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à un seul coin 5">
            <a:extLst>
              <a:ext uri="{FF2B5EF4-FFF2-40B4-BE49-F238E27FC236}">
                <a16:creationId xmlns:a16="http://schemas.microsoft.com/office/drawing/2014/main" id="{33D82450-060E-411B-82A7-77BEDBAB7FB1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37C2E-600D-422E-9AA8-EAE64672C11A}"/>
              </a:ext>
            </a:extLst>
          </p:cNvPr>
          <p:cNvSpPr/>
          <p:nvPr/>
        </p:nvSpPr>
        <p:spPr>
          <a:xfrm>
            <a:off x="1657154" y="2205088"/>
            <a:ext cx="333302" cy="288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D46A4-61C7-489B-9066-3E3DBE0EE808}"/>
              </a:ext>
            </a:extLst>
          </p:cNvPr>
          <p:cNvSpPr/>
          <p:nvPr/>
        </p:nvSpPr>
        <p:spPr>
          <a:xfrm>
            <a:off x="1657154" y="2205088"/>
            <a:ext cx="333302" cy="288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6DAF38-63D5-48F0-820B-279B1F3A4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r="28828" b="64880"/>
          <a:stretch/>
        </p:blipFill>
        <p:spPr>
          <a:xfrm>
            <a:off x="2617509" y="5511788"/>
            <a:ext cx="6324444" cy="1147716"/>
          </a:xfrm>
          <a:prstGeom prst="rect">
            <a:avLst/>
          </a:prstGeom>
        </p:spPr>
      </p:pic>
      <p:pic>
        <p:nvPicPr>
          <p:cNvPr id="14" name="Picture 4" descr="Ambrosia artemisiifolia | Article about ambrosia artemisiifolia by The Free  Dictionary">
            <a:extLst>
              <a:ext uri="{FF2B5EF4-FFF2-40B4-BE49-F238E27FC236}">
                <a16:creationId xmlns:a16="http://schemas.microsoft.com/office/drawing/2014/main" id="{4A844A43-23FD-40FE-9FF7-1BF501AD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57" y="772354"/>
            <a:ext cx="1247851" cy="27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Un nouveau podium a Ste Foy - Vélo Club Essartais">
            <a:extLst>
              <a:ext uri="{FF2B5EF4-FFF2-40B4-BE49-F238E27FC236}">
                <a16:creationId xmlns:a16="http://schemas.microsoft.com/office/drawing/2014/main" id="{88A5C024-5867-4735-AB45-2731385F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87" y="3611301"/>
            <a:ext cx="4503423" cy="147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edes aegypti — Wikipédia">
            <a:extLst>
              <a:ext uri="{FF2B5EF4-FFF2-40B4-BE49-F238E27FC236}">
                <a16:creationId xmlns:a16="http://schemas.microsoft.com/office/drawing/2014/main" id="{4526A601-928D-407E-A4C5-9F7B2D2B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" y="2424932"/>
            <a:ext cx="2051942" cy="14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7">
            <a:extLst>
              <a:ext uri="{FF2B5EF4-FFF2-40B4-BE49-F238E27FC236}">
                <a16:creationId xmlns:a16="http://schemas.microsoft.com/office/drawing/2014/main" id="{2276A490-8BA3-48E7-8BF7-ACB4FE5A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80" y="93733"/>
            <a:ext cx="8424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Quels sont les coûts en France ?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ndir un rectangle à un seul coin 5">
            <a:extLst>
              <a:ext uri="{FF2B5EF4-FFF2-40B4-BE49-F238E27FC236}">
                <a16:creationId xmlns:a16="http://schemas.microsoft.com/office/drawing/2014/main" id="{EBB83627-B695-425A-ABFF-E2EC705CCE73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37C2E-600D-422E-9AA8-EAE64672C11A}"/>
              </a:ext>
            </a:extLst>
          </p:cNvPr>
          <p:cNvSpPr/>
          <p:nvPr/>
        </p:nvSpPr>
        <p:spPr>
          <a:xfrm>
            <a:off x="1657154" y="2205088"/>
            <a:ext cx="333302" cy="288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D46A4-61C7-489B-9066-3E3DBE0EE808}"/>
              </a:ext>
            </a:extLst>
          </p:cNvPr>
          <p:cNvSpPr/>
          <p:nvPr/>
        </p:nvSpPr>
        <p:spPr>
          <a:xfrm>
            <a:off x="1657154" y="2205088"/>
            <a:ext cx="333302" cy="288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6DAF38-63D5-48F0-820B-279B1F3A4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r="28828" b="64880"/>
          <a:stretch/>
        </p:blipFill>
        <p:spPr>
          <a:xfrm>
            <a:off x="2617509" y="5511788"/>
            <a:ext cx="6324444" cy="1147716"/>
          </a:xfrm>
          <a:prstGeom prst="rect">
            <a:avLst/>
          </a:prstGeom>
        </p:spPr>
      </p:pic>
      <p:pic>
        <p:nvPicPr>
          <p:cNvPr id="14" name="Picture 4" descr="Ambrosia artemisiifolia | Article about ambrosia artemisiifolia by The Free  Dictionary">
            <a:extLst>
              <a:ext uri="{FF2B5EF4-FFF2-40B4-BE49-F238E27FC236}">
                <a16:creationId xmlns:a16="http://schemas.microsoft.com/office/drawing/2014/main" id="{4A844A43-23FD-40FE-9FF7-1BF501AD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57" y="772354"/>
            <a:ext cx="1247851" cy="27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Un nouveau podium a Ste Foy - Vélo Club Essartais">
            <a:extLst>
              <a:ext uri="{FF2B5EF4-FFF2-40B4-BE49-F238E27FC236}">
                <a16:creationId xmlns:a16="http://schemas.microsoft.com/office/drawing/2014/main" id="{88A5C024-5867-4735-AB45-2731385F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87" y="3611301"/>
            <a:ext cx="4503423" cy="147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Aedes albopictus mosquito | The Windsor-Essex County Health Unit">
            <a:extLst>
              <a:ext uri="{FF2B5EF4-FFF2-40B4-BE49-F238E27FC236}">
                <a16:creationId xmlns:a16="http://schemas.microsoft.com/office/drawing/2014/main" id="{B1D0791C-44CE-4159-B261-C001747D4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63" y="2536981"/>
            <a:ext cx="1600068" cy="16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edes aegypti — Wikipédia">
            <a:extLst>
              <a:ext uri="{FF2B5EF4-FFF2-40B4-BE49-F238E27FC236}">
                <a16:creationId xmlns:a16="http://schemas.microsoft.com/office/drawing/2014/main" id="{4526A601-928D-407E-A4C5-9F7B2D2B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" y="2424932"/>
            <a:ext cx="2051942" cy="14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7">
            <a:extLst>
              <a:ext uri="{FF2B5EF4-FFF2-40B4-BE49-F238E27FC236}">
                <a16:creationId xmlns:a16="http://schemas.microsoft.com/office/drawing/2014/main" id="{2276A490-8BA3-48E7-8BF7-ACB4FE5A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80" y="93733"/>
            <a:ext cx="8424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Quels sont les coûts en France ?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5"/>
          <p:cNvSpPr>
            <a:spLocks/>
          </p:cNvSpPr>
          <p:nvPr/>
        </p:nvSpPr>
        <p:spPr bwMode="auto">
          <a:xfrm flipH="1" flipV="1">
            <a:off x="1116009" y="-4"/>
            <a:ext cx="8027987" cy="2521261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7"/>
          <p:cNvSpPr txBox="1">
            <a:spLocks noChangeArrowheads="1"/>
          </p:cNvSpPr>
          <p:nvPr/>
        </p:nvSpPr>
        <p:spPr bwMode="auto">
          <a:xfrm>
            <a:off x="1216241" y="483208"/>
            <a:ext cx="759070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</a:rPr>
              <a:t>Invasions </a:t>
            </a:r>
            <a:r>
              <a:rPr lang="en-US" sz="2500" b="1" dirty="0" err="1">
                <a:solidFill>
                  <a:schemeClr val="bg1"/>
                </a:solidFill>
              </a:rPr>
              <a:t>biologiques</a:t>
            </a:r>
            <a:endParaRPr lang="en-US" sz="2500" b="1" dirty="0">
              <a:solidFill>
                <a:schemeClr val="bg1"/>
              </a:solidFill>
            </a:endParaRPr>
          </a:p>
          <a:p>
            <a:pPr algn="ctr"/>
            <a:r>
              <a:rPr lang="fr-FR" sz="2500" b="1" dirty="0">
                <a:solidFill>
                  <a:schemeClr val="bg1"/>
                </a:solidFill>
              </a:rPr>
              <a:t>- </a:t>
            </a:r>
          </a:p>
          <a:p>
            <a:pPr algn="ctr"/>
            <a:r>
              <a:rPr lang="fr-FR" sz="2500" b="1" dirty="0">
                <a:solidFill>
                  <a:schemeClr val="bg1"/>
                </a:solidFill>
              </a:rPr>
              <a:t>Processus et Impacts</a:t>
            </a:r>
            <a:endParaRPr lang="fr-FR" sz="2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5664830" y="2270064"/>
            <a:ext cx="5581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 mars 2025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937239" y="3795611"/>
            <a:ext cx="6183568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altLang="en-US" sz="2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David RENAULT</a:t>
            </a:r>
          </a:p>
          <a:p>
            <a:pPr algn="ctr"/>
            <a:endParaRPr lang="fr-FR" altLang="en-US" sz="1600" b="1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  <a:p>
            <a:pPr algn="ctr"/>
            <a:r>
              <a:rPr lang="fr-FR" altLang="en-US" sz="16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Université de Rennes – CNRS – Institut Polaire Français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372200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28" name="Picture 4" descr="BiodivERsA] Biodiversité et santé : découvrez les 10 derniers projets de  recherche financés par BiodivERsA | Fondation pour la recherche sur la  biodiversité">
            <a:extLst>
              <a:ext uri="{FF2B5EF4-FFF2-40B4-BE49-F238E27FC236}">
                <a16:creationId xmlns:a16="http://schemas.microsoft.com/office/drawing/2014/main" id="{32BD0A73-8EFB-40A3-AEC5-7B70FFFA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97" y="5064668"/>
            <a:ext cx="1581736" cy="10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titut polaire français Paul-Emile Victor - Agence au service de la  science polaire">
            <a:extLst>
              <a:ext uri="{FF2B5EF4-FFF2-40B4-BE49-F238E27FC236}">
                <a16:creationId xmlns:a16="http://schemas.microsoft.com/office/drawing/2014/main" id="{8D276B81-E3FD-4EE8-B993-915015ED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7" y="5152618"/>
            <a:ext cx="1840026" cy="8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stitut universitaire de France — Wikipédia">
            <a:extLst>
              <a:ext uri="{FF2B5EF4-FFF2-40B4-BE49-F238E27FC236}">
                <a16:creationId xmlns:a16="http://schemas.microsoft.com/office/drawing/2014/main" id="{3EA97A4F-1F3C-441E-A299-A12A172E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55" y="5214385"/>
            <a:ext cx="1131504" cy="8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nes | La charte graphique du CNES">
            <a:extLst>
              <a:ext uri="{FF2B5EF4-FFF2-40B4-BE49-F238E27FC236}">
                <a16:creationId xmlns:a16="http://schemas.microsoft.com/office/drawing/2014/main" id="{617BCCEB-9F4B-4001-8C8C-157A48E27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0" y="6083942"/>
            <a:ext cx="736143" cy="6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limat #SCO | Connect by CNES">
            <a:extLst>
              <a:ext uri="{FF2B5EF4-FFF2-40B4-BE49-F238E27FC236}">
                <a16:creationId xmlns:a16="http://schemas.microsoft.com/office/drawing/2014/main" id="{7020D716-F6E0-45A9-B5EC-04C1A1FB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89" y="5188393"/>
            <a:ext cx="839002" cy="7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4E1EFA-1750-4242-AD13-7B89AAD257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7" y="6094805"/>
            <a:ext cx="970235" cy="6882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E9D379-B080-4CFD-BF01-6BAAE1B9C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0" y="6150238"/>
            <a:ext cx="1249341" cy="606476"/>
          </a:xfrm>
          <a:prstGeom prst="rect">
            <a:avLst/>
          </a:prstGeom>
        </p:spPr>
      </p:pic>
      <p:pic>
        <p:nvPicPr>
          <p:cNvPr id="16" name="Picture 2" descr="logo CNRS">
            <a:extLst>
              <a:ext uri="{FF2B5EF4-FFF2-40B4-BE49-F238E27FC236}">
                <a16:creationId xmlns:a16="http://schemas.microsoft.com/office/drawing/2014/main" id="{7D5847AC-3967-4E5C-AADD-8BEF37FB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87" y="5266837"/>
            <a:ext cx="610146" cy="6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9" descr="Selune - Ecological restoration of the Selune River">
            <a:extLst>
              <a:ext uri="{FF2B5EF4-FFF2-40B4-BE49-F238E27FC236}">
                <a16:creationId xmlns:a16="http://schemas.microsoft.com/office/drawing/2014/main" id="{D08A1237-EAE3-4C93-9A1B-20C882FA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28" y="6111810"/>
            <a:ext cx="680294" cy="68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niversité de Rennes 1 - Classement 2024 masters">
            <a:extLst>
              <a:ext uri="{FF2B5EF4-FFF2-40B4-BE49-F238E27FC236}">
                <a16:creationId xmlns:a16="http://schemas.microsoft.com/office/drawing/2014/main" id="{AD695BC8-7B80-4CBB-82AA-96AF3D2F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1" y="5204134"/>
            <a:ext cx="1613647" cy="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7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rrondir un rectangle à un seul coin 5">
            <a:extLst>
              <a:ext uri="{FF2B5EF4-FFF2-40B4-BE49-F238E27FC236}">
                <a16:creationId xmlns:a16="http://schemas.microsoft.com/office/drawing/2014/main" id="{DF93930B-7F43-4D40-91BC-674D554DF024}"/>
              </a:ext>
            </a:extLst>
          </p:cNvPr>
          <p:cNvSpPr>
            <a:spLocks/>
          </p:cNvSpPr>
          <p:nvPr/>
        </p:nvSpPr>
        <p:spPr bwMode="auto">
          <a:xfrm flipH="1" flipV="1">
            <a:off x="-1" y="-2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9B3E7C8-3A00-49D7-BC2B-A0F33A55E404}"/>
              </a:ext>
            </a:extLst>
          </p:cNvPr>
          <p:cNvSpPr/>
          <p:nvPr/>
        </p:nvSpPr>
        <p:spPr>
          <a:xfrm>
            <a:off x="405361" y="5654584"/>
            <a:ext cx="84891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2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david.renault@univ-rennes.fr</a:t>
            </a:r>
            <a:endParaRPr lang="fr-FR" sz="22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ZoneTexte 7">
            <a:extLst>
              <a:ext uri="{FF2B5EF4-FFF2-40B4-BE49-F238E27FC236}">
                <a16:creationId xmlns:a16="http://schemas.microsoft.com/office/drawing/2014/main" id="{375BF93B-C53D-4781-A392-A157F024B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3" y="93731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 err="1">
                <a:solidFill>
                  <a:schemeClr val="bg1"/>
                </a:solidFill>
                <a:latin typeface="Trebuchet MS" panose="020B0603020202020204" pitchFamily="34" charset="0"/>
              </a:rPr>
              <a:t>Feel</a:t>
            </a:r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 free to contact me!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1F504B-609B-455A-A5CA-C442E750C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2" y="641296"/>
            <a:ext cx="7479259" cy="4986172"/>
          </a:xfrm>
          <a:prstGeom prst="rect">
            <a:avLst/>
          </a:prstGeom>
        </p:spPr>
      </p:pic>
      <p:pic>
        <p:nvPicPr>
          <p:cNvPr id="1026" name="Picture 2" descr="Université de Rennes 1 - Classement 2024 masters">
            <a:extLst>
              <a:ext uri="{FF2B5EF4-FFF2-40B4-BE49-F238E27FC236}">
                <a16:creationId xmlns:a16="http://schemas.microsoft.com/office/drawing/2014/main" id="{6F0F378A-EAFF-4ECC-BCCD-A984D2411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07" y="6093855"/>
            <a:ext cx="1613647" cy="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11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ndir un rectangle à un seul coin 5">
            <a:extLst>
              <a:ext uri="{FF2B5EF4-FFF2-40B4-BE49-F238E27FC236}">
                <a16:creationId xmlns:a16="http://schemas.microsoft.com/office/drawing/2014/main" id="{759D3D2A-C815-472B-9453-C9EB9230974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9EDBCECE-929B-4188-AC05-A7A0A97A7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7A3255-E807-4615-9EAB-54E50DA06A6D}"/>
              </a:ext>
            </a:extLst>
          </p:cNvPr>
          <p:cNvSpPr/>
          <p:nvPr/>
        </p:nvSpPr>
        <p:spPr>
          <a:xfrm>
            <a:off x="140156" y="678014"/>
            <a:ext cx="683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changements de distribution des espèces = des processus naturels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47E40EF-FF63-4CC8-9D78-DFFD16746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50"/>
          <a:stretch/>
        </p:blipFill>
        <p:spPr>
          <a:xfrm>
            <a:off x="3656752" y="2187469"/>
            <a:ext cx="2239328" cy="15520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7AFBD4-6BBF-460B-B5EF-87A0711B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2" b="49461"/>
          <a:stretch/>
        </p:blipFill>
        <p:spPr>
          <a:xfrm>
            <a:off x="6029548" y="2177466"/>
            <a:ext cx="2239328" cy="15621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66267F4-B13D-4F4C-9690-AFC9556F6158}"/>
              </a:ext>
            </a:extLst>
          </p:cNvPr>
          <p:cNvSpPr txBox="1"/>
          <p:nvPr/>
        </p:nvSpPr>
        <p:spPr>
          <a:xfrm>
            <a:off x="3926858" y="1910470"/>
            <a:ext cx="2034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Distribution avant glaciation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9F3907-D3A8-4235-B4F6-7053FFC24E61}"/>
              </a:ext>
            </a:extLst>
          </p:cNvPr>
          <p:cNvSpPr txBox="1"/>
          <p:nvPr/>
        </p:nvSpPr>
        <p:spPr>
          <a:xfrm>
            <a:off x="6296485" y="1910470"/>
            <a:ext cx="179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Distribution actuelle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0A6EF0B-20C8-4C24-AB7F-DB43ADF54302}"/>
              </a:ext>
            </a:extLst>
          </p:cNvPr>
          <p:cNvSpPr txBox="1"/>
          <p:nvPr/>
        </p:nvSpPr>
        <p:spPr>
          <a:xfrm>
            <a:off x="7109469" y="3711180"/>
            <a:ext cx="2034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Boston et al., 2015 (Proc. R. Soc. B.)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84F3D36-398C-489E-A705-9A2882FDC84D}"/>
              </a:ext>
            </a:extLst>
          </p:cNvPr>
          <p:cNvSpPr txBox="1"/>
          <p:nvPr/>
        </p:nvSpPr>
        <p:spPr>
          <a:xfrm>
            <a:off x="193514" y="2176826"/>
            <a:ext cx="3274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Exemple: recolonisation postglaciaire</a:t>
            </a:r>
          </a:p>
        </p:txBody>
      </p:sp>
      <p:pic>
        <p:nvPicPr>
          <p:cNvPr id="27" name="Picture 2" descr="Afficher l'image d'origine">
            <a:extLst>
              <a:ext uri="{FF2B5EF4-FFF2-40B4-BE49-F238E27FC236}">
                <a16:creationId xmlns:a16="http://schemas.microsoft.com/office/drawing/2014/main" id="{7186D968-0E4E-4F63-8456-D5F6BE6C2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6850" y="2530471"/>
            <a:ext cx="1870671" cy="8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96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ndir un rectangle à un seul coin 5">
            <a:extLst>
              <a:ext uri="{FF2B5EF4-FFF2-40B4-BE49-F238E27FC236}">
                <a16:creationId xmlns:a16="http://schemas.microsoft.com/office/drawing/2014/main" id="{759D3D2A-C815-472B-9453-C9EB9230974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9EDBCECE-929B-4188-AC05-A7A0A97A7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00B2F7-818F-42C7-84A2-FCC715108E39}"/>
              </a:ext>
            </a:extLst>
          </p:cNvPr>
          <p:cNvSpPr/>
          <p:nvPr/>
        </p:nvSpPr>
        <p:spPr>
          <a:xfrm>
            <a:off x="140156" y="678014"/>
            <a:ext cx="8307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changements de distribution des espèces = facilités par le changement climatique</a:t>
            </a: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EA37C3CB-A0CD-4C21-8557-534D38C76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617" y="6567155"/>
            <a:ext cx="21178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Sunde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2023,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Biology</a:t>
            </a:r>
            <a:endParaRPr lang="fr-FR" altLang="fr-F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2" descr="Fig. 1">
            <a:extLst>
              <a:ext uri="{FF2B5EF4-FFF2-40B4-BE49-F238E27FC236}">
                <a16:creationId xmlns:a16="http://schemas.microsoft.com/office/drawing/2014/main" id="{EBBBCEED-1780-4ADE-98FF-3E3F8694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2750"/>
            <a:ext cx="8787652" cy="47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1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ndir un rectangle à un seul coin 5">
            <a:extLst>
              <a:ext uri="{FF2B5EF4-FFF2-40B4-BE49-F238E27FC236}">
                <a16:creationId xmlns:a16="http://schemas.microsoft.com/office/drawing/2014/main" id="{759D3D2A-C815-472B-9453-C9EB9230974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9EDBCECE-929B-4188-AC05-A7A0A97A7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18" descr="Résultat de recherche d'images pour &quot;harmonia axyridis&quot;">
            <a:extLst>
              <a:ext uri="{FF2B5EF4-FFF2-40B4-BE49-F238E27FC236}">
                <a16:creationId xmlns:a16="http://schemas.microsoft.com/office/drawing/2014/main" id="{887D5AAA-CE82-4525-AE11-ED9F5D56E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4067" y="3841713"/>
            <a:ext cx="1054008" cy="8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Afficher l'image d'origine">
            <a:extLst>
              <a:ext uri="{FF2B5EF4-FFF2-40B4-BE49-F238E27FC236}">
                <a16:creationId xmlns:a16="http://schemas.microsoft.com/office/drawing/2014/main" id="{A6F2098C-76EC-40C8-9BB9-4433CF3E3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505" y="3623088"/>
            <a:ext cx="1151241" cy="8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BD3C4A-E3FA-46DF-AE47-F63F935A56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515" y="3151906"/>
            <a:ext cx="1315271" cy="876299"/>
          </a:xfrm>
          <a:prstGeom prst="rect">
            <a:avLst/>
          </a:prstGeom>
        </p:spPr>
      </p:pic>
      <p:pic>
        <p:nvPicPr>
          <p:cNvPr id="7" name="Picture 16" descr="Afficher l'image d'origine">
            <a:extLst>
              <a:ext uri="{FF2B5EF4-FFF2-40B4-BE49-F238E27FC236}">
                <a16:creationId xmlns:a16="http://schemas.microsoft.com/office/drawing/2014/main" id="{1DB8B2C2-BE38-4DAA-81DF-3B796A27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7942" y="3049133"/>
            <a:ext cx="827309" cy="8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9E04E9-ADE5-4FE9-8646-A7755B3987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609" y="2743158"/>
            <a:ext cx="991137" cy="8799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01B886-9785-4D0F-8745-391597F641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988" y="2193410"/>
            <a:ext cx="1238615" cy="8808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4FFE9D-1902-4624-8432-F25D66DC38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642" y="2304217"/>
            <a:ext cx="1070144" cy="877882"/>
          </a:xfrm>
          <a:prstGeom prst="rect">
            <a:avLst/>
          </a:prstGeom>
        </p:spPr>
      </p:pic>
      <p:sp>
        <p:nvSpPr>
          <p:cNvPr id="13" name="Flèche droite 21">
            <a:extLst>
              <a:ext uri="{FF2B5EF4-FFF2-40B4-BE49-F238E27FC236}">
                <a16:creationId xmlns:a16="http://schemas.microsoft.com/office/drawing/2014/main" id="{DA53474B-F241-41C2-BF97-DFAAEF3C45EA}"/>
              </a:ext>
            </a:extLst>
          </p:cNvPr>
          <p:cNvSpPr/>
          <p:nvPr/>
        </p:nvSpPr>
        <p:spPr>
          <a:xfrm>
            <a:off x="4725419" y="3315167"/>
            <a:ext cx="950717" cy="318164"/>
          </a:xfrm>
          <a:prstGeom prst="rightArrow">
            <a:avLst>
              <a:gd name="adj1" fmla="val 25680"/>
              <a:gd name="adj2" fmla="val 12784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0" descr="https://visualstratasphere.files.wordpress.com/2011/02/316_1866_f21.jpeg">
            <a:extLst>
              <a:ext uri="{FF2B5EF4-FFF2-40B4-BE49-F238E27FC236}">
                <a16:creationId xmlns:a16="http://schemas.microsoft.com/office/drawing/2014/main" id="{645D290B-9D17-4660-87EB-798EBF78D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/>
          <a:stretch/>
        </p:blipFill>
        <p:spPr bwMode="auto">
          <a:xfrm>
            <a:off x="39086" y="2202223"/>
            <a:ext cx="4630959" cy="241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596CB34-9933-41B4-A31A-F20D1F6C288D}"/>
              </a:ext>
            </a:extLst>
          </p:cNvPr>
          <p:cNvSpPr txBox="1"/>
          <p:nvPr/>
        </p:nvSpPr>
        <p:spPr>
          <a:xfrm>
            <a:off x="0" y="6326580"/>
            <a:ext cx="3373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Kareiva</a:t>
            </a:r>
            <a:r>
              <a:rPr lang="fr-FR" sz="1000" dirty="0"/>
              <a:t> et al., 2007 (Science); </a:t>
            </a:r>
            <a:r>
              <a:rPr lang="fr-FR" sz="1000" dirty="0" err="1"/>
              <a:t>Excoffier</a:t>
            </a:r>
            <a:r>
              <a:rPr lang="fr-FR" sz="1000" dirty="0"/>
              <a:t> et al., 2009 (Ann. </a:t>
            </a:r>
            <a:r>
              <a:rPr lang="fr-FR" sz="1000" dirty="0" err="1"/>
              <a:t>Rev</a:t>
            </a:r>
            <a:r>
              <a:rPr lang="fr-FR" sz="1000" dirty="0"/>
              <a:t>.)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592836-1D67-4916-BA15-02AB96461A55}"/>
              </a:ext>
            </a:extLst>
          </p:cNvPr>
          <p:cNvSpPr txBox="1"/>
          <p:nvPr/>
        </p:nvSpPr>
        <p:spPr>
          <a:xfrm>
            <a:off x="6460825" y="4741640"/>
            <a:ext cx="218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Invasions biologiques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453326-C1F0-4EA0-89D8-E2B8B1F44C95}"/>
              </a:ext>
            </a:extLst>
          </p:cNvPr>
          <p:cNvSpPr txBox="1"/>
          <p:nvPr/>
        </p:nvSpPr>
        <p:spPr>
          <a:xfrm>
            <a:off x="7412822" y="6331356"/>
            <a:ext cx="1726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Mack et al., 2000 (</a:t>
            </a:r>
            <a:r>
              <a:rPr lang="fr-FR" sz="1000" dirty="0" err="1"/>
              <a:t>Ecol</a:t>
            </a:r>
            <a:r>
              <a:rPr lang="fr-FR" sz="1000" dirty="0"/>
              <a:t>. </a:t>
            </a:r>
            <a:r>
              <a:rPr lang="fr-FR" sz="1000" dirty="0" err="1"/>
              <a:t>Appl</a:t>
            </a:r>
            <a:r>
              <a:rPr lang="fr-FR" sz="1000" dirty="0"/>
              <a:t>.)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1AC43AA-0ED3-46E3-8BA7-AA75481944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92" y="4613750"/>
            <a:ext cx="1636115" cy="762969"/>
          </a:xfrm>
          <a:prstGeom prst="rect">
            <a:avLst/>
          </a:prstGeom>
        </p:spPr>
      </p:pic>
      <p:pic>
        <p:nvPicPr>
          <p:cNvPr id="26" name="Picture 6" descr="Résultats de recherche d'images pour « transport truck »">
            <a:extLst>
              <a:ext uri="{FF2B5EF4-FFF2-40B4-BE49-F238E27FC236}">
                <a16:creationId xmlns:a16="http://schemas.microsoft.com/office/drawing/2014/main" id="{50A4A9A1-2405-4A17-ADDA-1609BD709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9561" y="4627817"/>
            <a:ext cx="1445818" cy="76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AD88FF-07B5-412E-9383-C42035EBAF97}"/>
              </a:ext>
            </a:extLst>
          </p:cNvPr>
          <p:cNvSpPr/>
          <p:nvPr/>
        </p:nvSpPr>
        <p:spPr>
          <a:xfrm>
            <a:off x="140156" y="678014"/>
            <a:ext cx="8748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changements de distribution des espèces = sont facilités par les activités anthropiques</a:t>
            </a:r>
          </a:p>
        </p:txBody>
      </p:sp>
    </p:spTree>
    <p:extLst>
      <p:ext uri="{BB962C8B-B14F-4D97-AF65-F5344CB8AC3E}">
        <p14:creationId xmlns:p14="http://schemas.microsoft.com/office/powerpoint/2010/main" val="8645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ndir un rectangle à un seul coin 5">
            <a:extLst>
              <a:ext uri="{FF2B5EF4-FFF2-40B4-BE49-F238E27FC236}">
                <a16:creationId xmlns:a16="http://schemas.microsoft.com/office/drawing/2014/main" id="{759D3D2A-C815-472B-9453-C9EB9230974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9EDBCECE-929B-4188-AC05-A7A0A97A7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Flèche droite 21">
            <a:extLst>
              <a:ext uri="{FF2B5EF4-FFF2-40B4-BE49-F238E27FC236}">
                <a16:creationId xmlns:a16="http://schemas.microsoft.com/office/drawing/2014/main" id="{DA53474B-F241-41C2-BF97-DFAAEF3C45EA}"/>
              </a:ext>
            </a:extLst>
          </p:cNvPr>
          <p:cNvSpPr/>
          <p:nvPr/>
        </p:nvSpPr>
        <p:spPr>
          <a:xfrm>
            <a:off x="4725419" y="4442004"/>
            <a:ext cx="950717" cy="318164"/>
          </a:xfrm>
          <a:prstGeom prst="rightArrow">
            <a:avLst>
              <a:gd name="adj1" fmla="val 25680"/>
              <a:gd name="adj2" fmla="val 12784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7A3255-E807-4615-9EAB-54E50DA06A6D}"/>
              </a:ext>
            </a:extLst>
          </p:cNvPr>
          <p:cNvSpPr/>
          <p:nvPr/>
        </p:nvSpPr>
        <p:spPr>
          <a:xfrm>
            <a:off x="500417" y="635124"/>
            <a:ext cx="7914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Les principales voies d’entrée des espèces exotiques envahissantes – l’exemple des insectes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01EA83-BD4F-4A41-8654-431070094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58" y="1021655"/>
            <a:ext cx="8019141" cy="5623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AA5E15-5FDC-4406-8A95-5C513CAFC8DB}"/>
              </a:ext>
            </a:extLst>
          </p:cNvPr>
          <p:cNvSpPr txBox="1"/>
          <p:nvPr/>
        </p:nvSpPr>
        <p:spPr>
          <a:xfrm>
            <a:off x="7640124" y="6562005"/>
            <a:ext cx="1346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Meurisse et al. 2019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18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/>
          <p:cNvSpPr txBox="1"/>
          <p:nvPr/>
        </p:nvSpPr>
        <p:spPr>
          <a:xfrm>
            <a:off x="-12596" y="6611779"/>
            <a:ext cx="4517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Blackburn et al., 2011 (TREE); Leung et al., 2004 (</a:t>
            </a:r>
            <a:r>
              <a:rPr lang="fr-FR" sz="1000" dirty="0" err="1"/>
              <a:t>Ecology</a:t>
            </a:r>
            <a:r>
              <a:rPr lang="fr-FR" sz="1000" dirty="0"/>
              <a:t>); </a:t>
            </a:r>
            <a:r>
              <a:rPr lang="fr-FR" sz="1000" dirty="0" err="1"/>
              <a:t>Shine</a:t>
            </a:r>
            <a:r>
              <a:rPr lang="fr-FR" sz="1000" dirty="0"/>
              <a:t> et al., 2011 (PNAS)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1822893" y="4528389"/>
            <a:ext cx="1380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Tri spatial</a:t>
            </a:r>
          </a:p>
        </p:txBody>
      </p:sp>
      <p:sp>
        <p:nvSpPr>
          <p:cNvPr id="119" name="Ellipse 118"/>
          <p:cNvSpPr/>
          <p:nvPr/>
        </p:nvSpPr>
        <p:spPr>
          <a:xfrm>
            <a:off x="827605" y="4145629"/>
            <a:ext cx="3117469" cy="124266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1772812" y="4228236"/>
            <a:ext cx="256621" cy="271382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2728140" y="4199845"/>
            <a:ext cx="256621" cy="271382"/>
          </a:xfrm>
          <a:prstGeom prst="ellipse">
            <a:avLst/>
          </a:prstGeom>
          <a:solidFill>
            <a:srgbClr val="0070C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3579173" y="4505372"/>
            <a:ext cx="256621" cy="271382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3107946" y="4924111"/>
            <a:ext cx="256621" cy="271382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Arc 124"/>
          <p:cNvSpPr/>
          <p:nvPr/>
        </p:nvSpPr>
        <p:spPr>
          <a:xfrm rot="12802330">
            <a:off x="2202383" y="4932434"/>
            <a:ext cx="513999" cy="526119"/>
          </a:xfrm>
          <a:prstGeom prst="arc">
            <a:avLst>
              <a:gd name="adj1" fmla="val 15668100"/>
              <a:gd name="adj2" fmla="val 1986241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Forme libre 125"/>
          <p:cNvSpPr/>
          <p:nvPr/>
        </p:nvSpPr>
        <p:spPr>
          <a:xfrm>
            <a:off x="2104747" y="4262426"/>
            <a:ext cx="563187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Forme libre 126"/>
          <p:cNvSpPr/>
          <p:nvPr/>
        </p:nvSpPr>
        <p:spPr>
          <a:xfrm rot="1342960">
            <a:off x="3006082" y="4411534"/>
            <a:ext cx="563187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Forme libre 127"/>
          <p:cNvSpPr/>
          <p:nvPr/>
        </p:nvSpPr>
        <p:spPr>
          <a:xfrm rot="8685172">
            <a:off x="3373965" y="4924368"/>
            <a:ext cx="376242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Forme libre 128"/>
          <p:cNvSpPr/>
          <p:nvPr/>
        </p:nvSpPr>
        <p:spPr>
          <a:xfrm rot="10385222">
            <a:off x="2602064" y="5158244"/>
            <a:ext cx="451215" cy="4608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 rot="16200000">
            <a:off x="-294554" y="4615447"/>
            <a:ext cx="1453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Temps de résidence</a:t>
            </a:r>
          </a:p>
        </p:txBody>
      </p:sp>
      <p:sp>
        <p:nvSpPr>
          <p:cNvPr id="136" name="Ellipse 135"/>
          <p:cNvSpPr/>
          <p:nvPr/>
        </p:nvSpPr>
        <p:spPr>
          <a:xfrm>
            <a:off x="2269522" y="5051678"/>
            <a:ext cx="277875" cy="272790"/>
          </a:xfrm>
          <a:prstGeom prst="ellipse">
            <a:avLst/>
          </a:prstGeom>
          <a:solidFill>
            <a:srgbClr val="FF252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46274" y="388927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Population source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395931" y="4205252"/>
            <a:ext cx="384209" cy="162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 flipV="1">
            <a:off x="1974760" y="5233905"/>
            <a:ext cx="213981" cy="346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1532612" y="5523799"/>
            <a:ext cx="1095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Front d’invasion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7505" y="5374377"/>
            <a:ext cx="1064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/>
              <a:t>Court</a:t>
            </a:r>
          </a:p>
          <a:p>
            <a:pPr algn="ctr"/>
            <a:r>
              <a:rPr lang="fr-FR" sz="1100" dirty="0"/>
              <a:t>(Invasion front)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395536" y="3815462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Long</a:t>
            </a: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3"/>
          <a:srcRect l="52667" t="3600" r="38799" b="8934"/>
          <a:stretch/>
        </p:blipFill>
        <p:spPr>
          <a:xfrm rot="10800000">
            <a:off x="580421" y="4091063"/>
            <a:ext cx="119756" cy="1268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80754" y="4190847"/>
            <a:ext cx="116469" cy="116759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580755" y="4512254"/>
            <a:ext cx="117187" cy="84618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80754" y="4789390"/>
            <a:ext cx="117189" cy="56905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/>
          <p:cNvSpPr/>
          <p:nvPr/>
        </p:nvSpPr>
        <p:spPr>
          <a:xfrm>
            <a:off x="580755" y="5064314"/>
            <a:ext cx="116468" cy="2941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/>
          <p:cNvSpPr/>
          <p:nvPr/>
        </p:nvSpPr>
        <p:spPr>
          <a:xfrm rot="10800000">
            <a:off x="572599" y="4088060"/>
            <a:ext cx="131374" cy="127514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1223248" y="1400852"/>
            <a:ext cx="2089292" cy="1093091"/>
          </a:xfrm>
          <a:prstGeom prst="ellipse">
            <a:avLst/>
          </a:prstGeom>
          <a:pattFill prst="pct5">
            <a:fgClr>
              <a:srgbClr val="25A507"/>
            </a:fgClr>
            <a:bgClr>
              <a:schemeClr val="bg1"/>
            </a:bgClr>
          </a:pattFill>
          <a:ln>
            <a:solidFill>
              <a:srgbClr val="25A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895864" y="981067"/>
            <a:ext cx="2903908" cy="1798763"/>
          </a:xfrm>
          <a:prstGeom prst="rect">
            <a:avLst/>
          </a:prstGeom>
          <a:solidFill>
            <a:srgbClr val="25A507">
              <a:alpha val="21961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1624357" y="1686712"/>
            <a:ext cx="118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Population native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895864" y="997693"/>
            <a:ext cx="290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A6F13"/>
                </a:solidFill>
              </a:rPr>
              <a:t>Zone Native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895078" y="980728"/>
            <a:ext cx="3694439" cy="1799102"/>
          </a:xfrm>
          <a:prstGeom prst="rect">
            <a:avLst/>
          </a:prstGeom>
          <a:solidFill>
            <a:srgbClr val="7030A0">
              <a:alpha val="21961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4895079" y="1000895"/>
            <a:ext cx="369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Zone d’Introduction</a:t>
            </a:r>
          </a:p>
        </p:txBody>
      </p:sp>
      <p:sp>
        <p:nvSpPr>
          <p:cNvPr id="74" name="Organigramme : Connecteur 73"/>
          <p:cNvSpPr/>
          <p:nvPr/>
        </p:nvSpPr>
        <p:spPr>
          <a:xfrm>
            <a:off x="2883845" y="1634509"/>
            <a:ext cx="264566" cy="275823"/>
          </a:xfrm>
          <a:prstGeom prst="flowChartConnector">
            <a:avLst/>
          </a:prstGeom>
          <a:noFill/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Organigramme : Connecteur 74"/>
          <p:cNvSpPr/>
          <p:nvPr/>
        </p:nvSpPr>
        <p:spPr>
          <a:xfrm>
            <a:off x="5128818" y="1651731"/>
            <a:ext cx="167621" cy="221134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/>
          <p:cNvCxnSpPr/>
          <p:nvPr/>
        </p:nvCxnSpPr>
        <p:spPr>
          <a:xfrm rot="16200000">
            <a:off x="4118854" y="803782"/>
            <a:ext cx="0" cy="191703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639998" y="1957683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Prélèvement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780895" y="1448918"/>
            <a:ext cx="136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Introduction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719375" y="1033420"/>
            <a:ext cx="130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400" dirty="0">
                <a:solidFill>
                  <a:prstClr val="black"/>
                </a:solidFill>
              </a:rPr>
              <a:t>Population Source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062823" y="1748267"/>
            <a:ext cx="1559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Expansion Géographique</a:t>
            </a:r>
          </a:p>
        </p:txBody>
      </p:sp>
      <p:cxnSp>
        <p:nvCxnSpPr>
          <p:cNvPr id="85" name="Connecteur droit avec flèche 84"/>
          <p:cNvCxnSpPr/>
          <p:nvPr/>
        </p:nvCxnSpPr>
        <p:spPr>
          <a:xfrm>
            <a:off x="5318704" y="1826473"/>
            <a:ext cx="1135082" cy="1156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rganigramme : Connecteur 85"/>
          <p:cNvSpPr/>
          <p:nvPr/>
        </p:nvSpPr>
        <p:spPr>
          <a:xfrm>
            <a:off x="6491653" y="1732598"/>
            <a:ext cx="410269" cy="426789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Organigramme : Connecteur 86"/>
          <p:cNvSpPr/>
          <p:nvPr/>
        </p:nvSpPr>
        <p:spPr>
          <a:xfrm>
            <a:off x="6936181" y="2305100"/>
            <a:ext cx="279051" cy="290287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Organigramme : Connecteur 89"/>
          <p:cNvSpPr/>
          <p:nvPr/>
        </p:nvSpPr>
        <p:spPr>
          <a:xfrm>
            <a:off x="7021520" y="1319761"/>
            <a:ext cx="283204" cy="294608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Organigramme : Connecteur 90"/>
          <p:cNvSpPr/>
          <p:nvPr/>
        </p:nvSpPr>
        <p:spPr>
          <a:xfrm>
            <a:off x="6111330" y="2313349"/>
            <a:ext cx="279051" cy="290287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6803158" y="2135607"/>
            <a:ext cx="154044" cy="188858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>
            <a:off x="6347539" y="2121150"/>
            <a:ext cx="189659" cy="22624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V="1">
            <a:off x="6851582" y="1567520"/>
            <a:ext cx="211240" cy="20490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orme libre 81"/>
          <p:cNvSpPr/>
          <p:nvPr/>
        </p:nvSpPr>
        <p:spPr>
          <a:xfrm rot="11608376">
            <a:off x="5443937" y="2016459"/>
            <a:ext cx="783609" cy="164655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5004048" y="2178927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Dispersion</a:t>
            </a:r>
          </a:p>
        </p:txBody>
      </p:sp>
      <p:sp>
        <p:nvSpPr>
          <p:cNvPr id="53" name="Arrondir un rectangle à un seul coin 5">
            <a:extLst>
              <a:ext uri="{FF2B5EF4-FFF2-40B4-BE49-F238E27FC236}">
                <a16:creationId xmlns:a16="http://schemas.microsoft.com/office/drawing/2014/main" id="{7B3CB9CA-0612-4D1A-8A67-03A47935BDB9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4" name="ZoneTexte 7">
            <a:extLst>
              <a:ext uri="{FF2B5EF4-FFF2-40B4-BE49-F238E27FC236}">
                <a16:creationId xmlns:a16="http://schemas.microsoft.com/office/drawing/2014/main" id="{DA39C3F0-A8B5-433C-910F-96CD81BA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7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6" grpId="0" animBg="1"/>
      <p:bldP spid="83" grpId="0"/>
      <p:bldP spid="18" grpId="0" animBg="1"/>
      <p:bldP spid="96" grpId="0" animBg="1"/>
      <p:bldP spid="97" grpId="0" animBg="1"/>
      <p:bldP spid="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/>
          <p:cNvSpPr txBox="1"/>
          <p:nvPr/>
        </p:nvSpPr>
        <p:spPr>
          <a:xfrm>
            <a:off x="-12596" y="6611779"/>
            <a:ext cx="4517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Blackburn et al., 2011 (TREE); Leung et al., 2004 (</a:t>
            </a:r>
            <a:r>
              <a:rPr lang="fr-FR" sz="1000" dirty="0" err="1"/>
              <a:t>Ecology</a:t>
            </a:r>
            <a:r>
              <a:rPr lang="fr-FR" sz="1000" dirty="0"/>
              <a:t>); </a:t>
            </a:r>
            <a:r>
              <a:rPr lang="fr-FR" sz="1000" dirty="0" err="1"/>
              <a:t>Shine</a:t>
            </a:r>
            <a:r>
              <a:rPr lang="fr-FR" sz="1000" dirty="0"/>
              <a:t> et al., 2011 (PNAS)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1822893" y="4528389"/>
            <a:ext cx="1380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Tri spatial</a:t>
            </a:r>
          </a:p>
        </p:txBody>
      </p:sp>
      <p:sp>
        <p:nvSpPr>
          <p:cNvPr id="119" name="Ellipse 118"/>
          <p:cNvSpPr/>
          <p:nvPr/>
        </p:nvSpPr>
        <p:spPr>
          <a:xfrm>
            <a:off x="827605" y="4145629"/>
            <a:ext cx="3117469" cy="124266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1772812" y="4228236"/>
            <a:ext cx="256621" cy="271382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2728140" y="4199845"/>
            <a:ext cx="256621" cy="271382"/>
          </a:xfrm>
          <a:prstGeom prst="ellipse">
            <a:avLst/>
          </a:prstGeom>
          <a:solidFill>
            <a:srgbClr val="0070C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3579173" y="4505372"/>
            <a:ext cx="256621" cy="271382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3107946" y="4924111"/>
            <a:ext cx="256621" cy="271382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Arc 124"/>
          <p:cNvSpPr/>
          <p:nvPr/>
        </p:nvSpPr>
        <p:spPr>
          <a:xfrm rot="12802330">
            <a:off x="2202383" y="4932434"/>
            <a:ext cx="513999" cy="526119"/>
          </a:xfrm>
          <a:prstGeom prst="arc">
            <a:avLst>
              <a:gd name="adj1" fmla="val 15668100"/>
              <a:gd name="adj2" fmla="val 1986241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Forme libre 125"/>
          <p:cNvSpPr/>
          <p:nvPr/>
        </p:nvSpPr>
        <p:spPr>
          <a:xfrm>
            <a:off x="2104747" y="4262426"/>
            <a:ext cx="563187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Forme libre 126"/>
          <p:cNvSpPr/>
          <p:nvPr/>
        </p:nvSpPr>
        <p:spPr>
          <a:xfrm rot="1342960">
            <a:off x="3006082" y="4411534"/>
            <a:ext cx="563187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Forme libre 127"/>
          <p:cNvSpPr/>
          <p:nvPr/>
        </p:nvSpPr>
        <p:spPr>
          <a:xfrm rot="8685172">
            <a:off x="3373965" y="4924368"/>
            <a:ext cx="376242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Forme libre 128"/>
          <p:cNvSpPr/>
          <p:nvPr/>
        </p:nvSpPr>
        <p:spPr>
          <a:xfrm rot="10385222">
            <a:off x="2602064" y="5158244"/>
            <a:ext cx="451215" cy="4608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 rot="16200000">
            <a:off x="-294554" y="4615447"/>
            <a:ext cx="1453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Temps de résidence</a:t>
            </a:r>
          </a:p>
        </p:txBody>
      </p:sp>
      <p:sp>
        <p:nvSpPr>
          <p:cNvPr id="136" name="Ellipse 135"/>
          <p:cNvSpPr/>
          <p:nvPr/>
        </p:nvSpPr>
        <p:spPr>
          <a:xfrm>
            <a:off x="2269522" y="5051678"/>
            <a:ext cx="277875" cy="272790"/>
          </a:xfrm>
          <a:prstGeom prst="ellipse">
            <a:avLst/>
          </a:prstGeom>
          <a:solidFill>
            <a:srgbClr val="FF252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46274" y="388927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Population source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395931" y="4205252"/>
            <a:ext cx="384209" cy="162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 flipV="1">
            <a:off x="1974760" y="5233905"/>
            <a:ext cx="213981" cy="346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1532612" y="5523799"/>
            <a:ext cx="1095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Front d’invasion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7505" y="5374377"/>
            <a:ext cx="1064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/>
              <a:t>Court</a:t>
            </a:r>
          </a:p>
          <a:p>
            <a:pPr algn="ctr"/>
            <a:r>
              <a:rPr lang="fr-FR" sz="1100" dirty="0"/>
              <a:t>(Invasion front)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395536" y="3815462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Long</a:t>
            </a: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3"/>
          <a:srcRect l="52667" t="3600" r="38799" b="8934"/>
          <a:stretch/>
        </p:blipFill>
        <p:spPr>
          <a:xfrm rot="10800000">
            <a:off x="580421" y="4091063"/>
            <a:ext cx="119756" cy="1268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80754" y="4190847"/>
            <a:ext cx="116469" cy="116759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580755" y="4512254"/>
            <a:ext cx="117187" cy="84618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80754" y="4789390"/>
            <a:ext cx="117189" cy="56905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/>
          <p:cNvSpPr/>
          <p:nvPr/>
        </p:nvSpPr>
        <p:spPr>
          <a:xfrm>
            <a:off x="580755" y="5064314"/>
            <a:ext cx="116468" cy="2941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/>
          <p:cNvSpPr/>
          <p:nvPr/>
        </p:nvSpPr>
        <p:spPr>
          <a:xfrm rot="10800000">
            <a:off x="572599" y="4088060"/>
            <a:ext cx="131374" cy="127514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1223248" y="1400852"/>
            <a:ext cx="2089292" cy="1093091"/>
          </a:xfrm>
          <a:prstGeom prst="ellipse">
            <a:avLst/>
          </a:prstGeom>
          <a:pattFill prst="pct5">
            <a:fgClr>
              <a:srgbClr val="25A507"/>
            </a:fgClr>
            <a:bgClr>
              <a:schemeClr val="bg1"/>
            </a:bgClr>
          </a:pattFill>
          <a:ln>
            <a:solidFill>
              <a:srgbClr val="25A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895864" y="981067"/>
            <a:ext cx="2903908" cy="1798763"/>
          </a:xfrm>
          <a:prstGeom prst="rect">
            <a:avLst/>
          </a:prstGeom>
          <a:solidFill>
            <a:srgbClr val="25A507">
              <a:alpha val="21961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1624357" y="1686712"/>
            <a:ext cx="118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Population native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895864" y="997693"/>
            <a:ext cx="290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A6F13"/>
                </a:solidFill>
              </a:rPr>
              <a:t>Zone Native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895078" y="980728"/>
            <a:ext cx="3694439" cy="1799102"/>
          </a:xfrm>
          <a:prstGeom prst="rect">
            <a:avLst/>
          </a:prstGeom>
          <a:solidFill>
            <a:srgbClr val="7030A0">
              <a:alpha val="21961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4895079" y="1000895"/>
            <a:ext cx="369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Zone d’Introduction</a:t>
            </a:r>
          </a:p>
        </p:txBody>
      </p:sp>
      <p:sp>
        <p:nvSpPr>
          <p:cNvPr id="74" name="Organigramme : Connecteur 73"/>
          <p:cNvSpPr/>
          <p:nvPr/>
        </p:nvSpPr>
        <p:spPr>
          <a:xfrm>
            <a:off x="2883845" y="1634509"/>
            <a:ext cx="264566" cy="275823"/>
          </a:xfrm>
          <a:prstGeom prst="flowChartConnector">
            <a:avLst/>
          </a:prstGeom>
          <a:noFill/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Organigramme : Connecteur 74"/>
          <p:cNvSpPr/>
          <p:nvPr/>
        </p:nvSpPr>
        <p:spPr>
          <a:xfrm>
            <a:off x="5128818" y="1651731"/>
            <a:ext cx="167621" cy="221134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/>
          <p:cNvCxnSpPr/>
          <p:nvPr/>
        </p:nvCxnSpPr>
        <p:spPr>
          <a:xfrm rot="16200000">
            <a:off x="4118854" y="803782"/>
            <a:ext cx="0" cy="191703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639998" y="1957683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Prélèvement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780895" y="1448918"/>
            <a:ext cx="136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Introduction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719375" y="1033420"/>
            <a:ext cx="130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400" dirty="0">
                <a:solidFill>
                  <a:prstClr val="black"/>
                </a:solidFill>
              </a:rPr>
              <a:t>Population Source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062823" y="1748267"/>
            <a:ext cx="1559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Expansion Géographique</a:t>
            </a:r>
          </a:p>
        </p:txBody>
      </p:sp>
      <p:cxnSp>
        <p:nvCxnSpPr>
          <p:cNvPr id="85" name="Connecteur droit avec flèche 84"/>
          <p:cNvCxnSpPr/>
          <p:nvPr/>
        </p:nvCxnSpPr>
        <p:spPr>
          <a:xfrm>
            <a:off x="5318704" y="1826473"/>
            <a:ext cx="1135082" cy="1156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rganigramme : Connecteur 85"/>
          <p:cNvSpPr/>
          <p:nvPr/>
        </p:nvSpPr>
        <p:spPr>
          <a:xfrm>
            <a:off x="6491653" y="1732598"/>
            <a:ext cx="410269" cy="426789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Organigramme : Connecteur 86"/>
          <p:cNvSpPr/>
          <p:nvPr/>
        </p:nvSpPr>
        <p:spPr>
          <a:xfrm>
            <a:off x="6936181" y="2305100"/>
            <a:ext cx="279051" cy="290287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Organigramme : Connecteur 89"/>
          <p:cNvSpPr/>
          <p:nvPr/>
        </p:nvSpPr>
        <p:spPr>
          <a:xfrm>
            <a:off x="7021520" y="1319761"/>
            <a:ext cx="283204" cy="294608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Organigramme : Connecteur 90"/>
          <p:cNvSpPr/>
          <p:nvPr/>
        </p:nvSpPr>
        <p:spPr>
          <a:xfrm>
            <a:off x="6111330" y="2313349"/>
            <a:ext cx="279051" cy="290287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6803158" y="2135607"/>
            <a:ext cx="154044" cy="188858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>
            <a:off x="6347539" y="2121150"/>
            <a:ext cx="189659" cy="22624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V="1">
            <a:off x="6851582" y="1567520"/>
            <a:ext cx="211240" cy="20490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orme libre 81"/>
          <p:cNvSpPr/>
          <p:nvPr/>
        </p:nvSpPr>
        <p:spPr>
          <a:xfrm rot="11608376">
            <a:off x="5443937" y="2016459"/>
            <a:ext cx="783609" cy="164655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5004048" y="2178927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Dispersion</a:t>
            </a:r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57253BC2-9DEB-4758-8218-06F724F19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2601"/>
            <a:ext cx="3694790" cy="3452984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C5FFC42C-7267-45E4-BF72-C2D22A3678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8299759" flipV="1">
            <a:off x="4889220" y="4066939"/>
            <a:ext cx="421598" cy="337072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DE38A3A8-2A79-4314-AA32-920F98551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8299759" flipV="1">
            <a:off x="5093900" y="3719971"/>
            <a:ext cx="421598" cy="337072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0B2F5634-2FF9-49DD-B916-2C8E5A681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8299759" flipV="1">
            <a:off x="5271343" y="3387905"/>
            <a:ext cx="421598" cy="337072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291BE564-A0FF-4875-B505-7136CE141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0551456" flipV="1">
            <a:off x="5138928" y="4143896"/>
            <a:ext cx="421598" cy="337072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F9C13943-63FF-4214-9D51-EF1617810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0551456" flipV="1">
            <a:off x="5596509" y="3932324"/>
            <a:ext cx="421598" cy="337072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B857FD7F-86CF-44E1-868A-F5C000492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0551456" flipV="1">
            <a:off x="6025622" y="3740472"/>
            <a:ext cx="421598" cy="337072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C1B1C4A7-E3CB-4092-9324-64E9FE942D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0551456" flipV="1">
            <a:off x="6966787" y="3446035"/>
            <a:ext cx="421598" cy="337072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C44A590C-B66C-448F-8E33-27A89AB26D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0551456" flipV="1">
            <a:off x="5611713" y="3128991"/>
            <a:ext cx="421598" cy="337072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68B18308-AAC5-4480-B5BB-18003214C7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046205" flipV="1">
            <a:off x="5999175" y="3121783"/>
            <a:ext cx="421598" cy="337072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838813ED-F0A8-4E2A-B9EB-26F221036D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046205" flipV="1">
            <a:off x="6396131" y="3121783"/>
            <a:ext cx="421598" cy="337072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04A167A3-1C4E-4DF9-BD95-E8FC6F297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046205" flipV="1">
            <a:off x="6849223" y="3132389"/>
            <a:ext cx="421598" cy="337072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2F3179F2-7AA5-4930-9AD4-DBF46E358F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3612849" flipV="1">
            <a:off x="5315526" y="4483376"/>
            <a:ext cx="421598" cy="387266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EE5769B0-714A-459E-8055-CB2FBC0555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846316" flipV="1">
            <a:off x="5700471" y="4611511"/>
            <a:ext cx="421598" cy="387266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3AF711A2-5AC0-4E00-BB73-C52080432C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338604" flipV="1">
            <a:off x="6117251" y="4699609"/>
            <a:ext cx="421598" cy="387266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471BA008-3A18-4AB8-B0E6-389702586B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338604" flipV="1">
            <a:off x="6546284" y="4749163"/>
            <a:ext cx="421598" cy="387266"/>
          </a:xfrm>
          <a:prstGeom prst="rect">
            <a:avLst/>
          </a:prstGeom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65202C13-0927-4229-94EF-8C203982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12338604" flipV="1">
            <a:off x="6943217" y="4781249"/>
            <a:ext cx="421598" cy="387266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0AD222E3-8BB7-4E43-B5F9-65F6D131EE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8203993" flipV="1">
            <a:off x="7222709" y="4376029"/>
            <a:ext cx="421598" cy="387266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4855EE6D-39D7-4E30-AA2E-5DC8B9F497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8888" r="17778" b="20556"/>
          <a:stretch/>
        </p:blipFill>
        <p:spPr>
          <a:xfrm rot="8203993" flipV="1">
            <a:off x="7422926" y="3960918"/>
            <a:ext cx="421598" cy="387266"/>
          </a:xfrm>
          <a:prstGeom prst="rect">
            <a:avLst/>
          </a:prstGeom>
        </p:spPr>
      </p:pic>
      <p:sp>
        <p:nvSpPr>
          <p:cNvPr id="88" name="Arrondir un rectangle à un seul coin 5">
            <a:extLst>
              <a:ext uri="{FF2B5EF4-FFF2-40B4-BE49-F238E27FC236}">
                <a16:creationId xmlns:a16="http://schemas.microsoft.com/office/drawing/2014/main" id="{543ADF39-6F9E-472D-87F8-BDE695D53CEE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01" name="ZoneTexte 7">
            <a:extLst>
              <a:ext uri="{FF2B5EF4-FFF2-40B4-BE49-F238E27FC236}">
                <a16:creationId xmlns:a16="http://schemas.microsoft.com/office/drawing/2014/main" id="{2354BF09-AF97-4A08-A392-5A067780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/>
          <p:cNvSpPr txBox="1"/>
          <p:nvPr/>
        </p:nvSpPr>
        <p:spPr>
          <a:xfrm>
            <a:off x="-12596" y="6611779"/>
            <a:ext cx="4517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Blackburn et al., 2011 (TREE); Leung et al., 2004 (</a:t>
            </a:r>
            <a:r>
              <a:rPr lang="fr-FR" sz="1000" dirty="0" err="1"/>
              <a:t>Ecology</a:t>
            </a:r>
            <a:r>
              <a:rPr lang="fr-FR" sz="1000" dirty="0"/>
              <a:t>); </a:t>
            </a:r>
            <a:r>
              <a:rPr lang="fr-FR" sz="1000" dirty="0" err="1"/>
              <a:t>Shine</a:t>
            </a:r>
            <a:r>
              <a:rPr lang="fr-FR" sz="1000" dirty="0"/>
              <a:t> et al., 2011 (PNAS)</a:t>
            </a: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5040" y="4656996"/>
            <a:ext cx="937894" cy="937894"/>
          </a:xfrm>
          <a:prstGeom prst="rect">
            <a:avLst/>
          </a:prstGeom>
        </p:spPr>
      </p:pic>
      <p:sp>
        <p:nvSpPr>
          <p:cNvPr id="137" name="ZoneTexte 136"/>
          <p:cNvSpPr txBox="1"/>
          <p:nvPr/>
        </p:nvSpPr>
        <p:spPr>
          <a:xfrm>
            <a:off x="6811674" y="4321616"/>
            <a:ext cx="243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Changements phénotypiques</a:t>
            </a:r>
          </a:p>
          <a:p>
            <a:pPr algn="ctr"/>
            <a:r>
              <a:rPr lang="fr-FR" sz="1400" dirty="0"/>
              <a:t>Dispersion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1822893" y="4528389"/>
            <a:ext cx="1380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Tri spatial</a:t>
            </a:r>
          </a:p>
        </p:txBody>
      </p:sp>
      <p:sp>
        <p:nvSpPr>
          <p:cNvPr id="119" name="Ellipse 118"/>
          <p:cNvSpPr/>
          <p:nvPr/>
        </p:nvSpPr>
        <p:spPr>
          <a:xfrm>
            <a:off x="827605" y="4145629"/>
            <a:ext cx="3117469" cy="124266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1772812" y="4228236"/>
            <a:ext cx="256621" cy="271382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2728140" y="4199845"/>
            <a:ext cx="256621" cy="271382"/>
          </a:xfrm>
          <a:prstGeom prst="ellipse">
            <a:avLst/>
          </a:prstGeom>
          <a:solidFill>
            <a:srgbClr val="0070C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3579173" y="4505372"/>
            <a:ext cx="256621" cy="271382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3107946" y="4924111"/>
            <a:ext cx="256621" cy="271382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Arc 124"/>
          <p:cNvSpPr/>
          <p:nvPr/>
        </p:nvSpPr>
        <p:spPr>
          <a:xfrm rot="12802330">
            <a:off x="2202383" y="4932434"/>
            <a:ext cx="513999" cy="526119"/>
          </a:xfrm>
          <a:prstGeom prst="arc">
            <a:avLst>
              <a:gd name="adj1" fmla="val 15668100"/>
              <a:gd name="adj2" fmla="val 1986241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Forme libre 125"/>
          <p:cNvSpPr/>
          <p:nvPr/>
        </p:nvSpPr>
        <p:spPr>
          <a:xfrm>
            <a:off x="2104747" y="4262426"/>
            <a:ext cx="563187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Forme libre 126"/>
          <p:cNvSpPr/>
          <p:nvPr/>
        </p:nvSpPr>
        <p:spPr>
          <a:xfrm rot="1342960">
            <a:off x="3006082" y="4411534"/>
            <a:ext cx="563187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Forme libre 127"/>
          <p:cNvSpPr/>
          <p:nvPr/>
        </p:nvSpPr>
        <p:spPr>
          <a:xfrm rot="8685172">
            <a:off x="3373965" y="4924368"/>
            <a:ext cx="376242" cy="5761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Forme libre 128"/>
          <p:cNvSpPr/>
          <p:nvPr/>
        </p:nvSpPr>
        <p:spPr>
          <a:xfrm rot="10385222">
            <a:off x="2602064" y="5158244"/>
            <a:ext cx="451215" cy="46081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 rot="16200000">
            <a:off x="-294554" y="4615447"/>
            <a:ext cx="1453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Temps de résidence</a:t>
            </a:r>
          </a:p>
        </p:txBody>
      </p:sp>
      <p:sp>
        <p:nvSpPr>
          <p:cNvPr id="136" name="Ellipse 135"/>
          <p:cNvSpPr/>
          <p:nvPr/>
        </p:nvSpPr>
        <p:spPr>
          <a:xfrm>
            <a:off x="2269522" y="5051678"/>
            <a:ext cx="277875" cy="272790"/>
          </a:xfrm>
          <a:prstGeom prst="ellipse">
            <a:avLst/>
          </a:prstGeom>
          <a:solidFill>
            <a:srgbClr val="FF252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46274" y="388927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Population source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395931" y="4205252"/>
            <a:ext cx="384209" cy="162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 flipV="1">
            <a:off x="1974760" y="5233905"/>
            <a:ext cx="213981" cy="346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1532612" y="5523799"/>
            <a:ext cx="1095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Front d’invasion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7505" y="5374377"/>
            <a:ext cx="1064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/>
              <a:t>Court</a:t>
            </a:r>
          </a:p>
          <a:p>
            <a:pPr algn="ctr"/>
            <a:r>
              <a:rPr lang="fr-FR" sz="1100" dirty="0"/>
              <a:t>(Invasion front)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395536" y="3815462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Long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9941" y="4755489"/>
            <a:ext cx="20280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Reproduction</a:t>
            </a:r>
          </a:p>
          <a:p>
            <a:pPr algn="ctr"/>
            <a:r>
              <a:rPr lang="fr-FR" sz="1400" dirty="0"/>
              <a:t>Compétition </a:t>
            </a:r>
          </a:p>
          <a:p>
            <a:pPr algn="ctr"/>
            <a:r>
              <a:rPr lang="fr-FR" sz="1400" dirty="0"/>
              <a:t>Résistance au stress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3671252" y="4807050"/>
            <a:ext cx="1959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Générations depuis l’introduction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5354431" y="5949280"/>
            <a:ext cx="859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Performance</a:t>
            </a:r>
          </a:p>
        </p:txBody>
      </p:sp>
      <p:sp>
        <p:nvSpPr>
          <p:cNvPr id="110" name="Forme libre 109"/>
          <p:cNvSpPr/>
          <p:nvPr/>
        </p:nvSpPr>
        <p:spPr>
          <a:xfrm>
            <a:off x="4874719" y="5570098"/>
            <a:ext cx="608823" cy="270659"/>
          </a:xfrm>
          <a:custGeom>
            <a:avLst/>
            <a:gdLst>
              <a:gd name="connsiteX0" fmla="*/ 0 w 1271239"/>
              <a:gd name="connsiteY0" fmla="*/ 565143 h 565143"/>
              <a:gd name="connsiteX1" fmla="*/ 156117 w 1271239"/>
              <a:gd name="connsiteY1" fmla="*/ 516077 h 565143"/>
              <a:gd name="connsiteX2" fmla="*/ 227485 w 1271239"/>
              <a:gd name="connsiteY2" fmla="*/ 462551 h 565143"/>
              <a:gd name="connsiteX3" fmla="*/ 298853 w 1271239"/>
              <a:gd name="connsiteY3" fmla="*/ 409025 h 565143"/>
              <a:gd name="connsiteX4" fmla="*/ 352379 w 1271239"/>
              <a:gd name="connsiteY4" fmla="*/ 342118 h 565143"/>
              <a:gd name="connsiteX5" fmla="*/ 423746 w 1271239"/>
              <a:gd name="connsiteY5" fmla="*/ 239527 h 565143"/>
              <a:gd name="connsiteX6" fmla="*/ 490654 w 1271239"/>
              <a:gd name="connsiteY6" fmla="*/ 136936 h 565143"/>
              <a:gd name="connsiteX7" fmla="*/ 544180 w 1271239"/>
              <a:gd name="connsiteY7" fmla="*/ 65568 h 565143"/>
              <a:gd name="connsiteX8" fmla="*/ 588784 w 1271239"/>
              <a:gd name="connsiteY8" fmla="*/ 20963 h 565143"/>
              <a:gd name="connsiteX9" fmla="*/ 633389 w 1271239"/>
              <a:gd name="connsiteY9" fmla="*/ 3121 h 565143"/>
              <a:gd name="connsiteX10" fmla="*/ 686915 w 1271239"/>
              <a:gd name="connsiteY10" fmla="*/ 3121 h 565143"/>
              <a:gd name="connsiteX11" fmla="*/ 735980 w 1271239"/>
              <a:gd name="connsiteY11" fmla="*/ 34344 h 565143"/>
              <a:gd name="connsiteX12" fmla="*/ 776125 w 1271239"/>
              <a:gd name="connsiteY12" fmla="*/ 83410 h 565143"/>
              <a:gd name="connsiteX13" fmla="*/ 811809 w 1271239"/>
              <a:gd name="connsiteY13" fmla="*/ 141396 h 565143"/>
              <a:gd name="connsiteX14" fmla="*/ 860874 w 1271239"/>
              <a:gd name="connsiteY14" fmla="*/ 217224 h 565143"/>
              <a:gd name="connsiteX15" fmla="*/ 918860 w 1271239"/>
              <a:gd name="connsiteY15" fmla="*/ 306434 h 565143"/>
              <a:gd name="connsiteX16" fmla="*/ 963465 w 1271239"/>
              <a:gd name="connsiteY16" fmla="*/ 373342 h 565143"/>
              <a:gd name="connsiteX17" fmla="*/ 1012531 w 1271239"/>
              <a:gd name="connsiteY17" fmla="*/ 422407 h 565143"/>
              <a:gd name="connsiteX18" fmla="*/ 1106201 w 1271239"/>
              <a:gd name="connsiteY18" fmla="*/ 498235 h 565143"/>
              <a:gd name="connsiteX19" fmla="*/ 1186490 w 1271239"/>
              <a:gd name="connsiteY19" fmla="*/ 533919 h 565143"/>
              <a:gd name="connsiteX20" fmla="*/ 1240016 w 1271239"/>
              <a:gd name="connsiteY20" fmla="*/ 551761 h 565143"/>
              <a:gd name="connsiteX21" fmla="*/ 1271239 w 1271239"/>
              <a:gd name="connsiteY21" fmla="*/ 565143 h 56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71239" h="565143">
                <a:moveTo>
                  <a:pt x="0" y="565143"/>
                </a:moveTo>
                <a:cubicBezTo>
                  <a:pt x="59101" y="549159"/>
                  <a:pt x="118203" y="533176"/>
                  <a:pt x="156117" y="516077"/>
                </a:cubicBezTo>
                <a:cubicBezTo>
                  <a:pt x="194031" y="498978"/>
                  <a:pt x="227485" y="462551"/>
                  <a:pt x="227485" y="462551"/>
                </a:cubicBezTo>
                <a:cubicBezTo>
                  <a:pt x="251274" y="444709"/>
                  <a:pt x="278037" y="429097"/>
                  <a:pt x="298853" y="409025"/>
                </a:cubicBezTo>
                <a:cubicBezTo>
                  <a:pt x="319669" y="388953"/>
                  <a:pt x="331564" y="370368"/>
                  <a:pt x="352379" y="342118"/>
                </a:cubicBezTo>
                <a:cubicBezTo>
                  <a:pt x="373194" y="313868"/>
                  <a:pt x="400700" y="273724"/>
                  <a:pt x="423746" y="239527"/>
                </a:cubicBezTo>
                <a:cubicBezTo>
                  <a:pt x="446792" y="205330"/>
                  <a:pt x="470582" y="165929"/>
                  <a:pt x="490654" y="136936"/>
                </a:cubicBezTo>
                <a:cubicBezTo>
                  <a:pt x="510726" y="107943"/>
                  <a:pt x="527825" y="84897"/>
                  <a:pt x="544180" y="65568"/>
                </a:cubicBezTo>
                <a:cubicBezTo>
                  <a:pt x="560535" y="46239"/>
                  <a:pt x="573916" y="31371"/>
                  <a:pt x="588784" y="20963"/>
                </a:cubicBezTo>
                <a:cubicBezTo>
                  <a:pt x="603652" y="10555"/>
                  <a:pt x="617034" y="6095"/>
                  <a:pt x="633389" y="3121"/>
                </a:cubicBezTo>
                <a:cubicBezTo>
                  <a:pt x="649744" y="147"/>
                  <a:pt x="669817" y="-2083"/>
                  <a:pt x="686915" y="3121"/>
                </a:cubicBezTo>
                <a:cubicBezTo>
                  <a:pt x="704013" y="8325"/>
                  <a:pt x="721112" y="20962"/>
                  <a:pt x="735980" y="34344"/>
                </a:cubicBezTo>
                <a:cubicBezTo>
                  <a:pt x="750848" y="47725"/>
                  <a:pt x="763487" y="65568"/>
                  <a:pt x="776125" y="83410"/>
                </a:cubicBezTo>
                <a:cubicBezTo>
                  <a:pt x="788763" y="101252"/>
                  <a:pt x="797684" y="119094"/>
                  <a:pt x="811809" y="141396"/>
                </a:cubicBezTo>
                <a:cubicBezTo>
                  <a:pt x="825934" y="163698"/>
                  <a:pt x="860874" y="217224"/>
                  <a:pt x="860874" y="217224"/>
                </a:cubicBezTo>
                <a:lnTo>
                  <a:pt x="918860" y="306434"/>
                </a:lnTo>
                <a:cubicBezTo>
                  <a:pt x="935959" y="332454"/>
                  <a:pt x="947853" y="354013"/>
                  <a:pt x="963465" y="373342"/>
                </a:cubicBezTo>
                <a:cubicBezTo>
                  <a:pt x="979077" y="392671"/>
                  <a:pt x="988742" y="401591"/>
                  <a:pt x="1012531" y="422407"/>
                </a:cubicBezTo>
                <a:cubicBezTo>
                  <a:pt x="1036320" y="443222"/>
                  <a:pt x="1077208" y="479650"/>
                  <a:pt x="1106201" y="498235"/>
                </a:cubicBezTo>
                <a:cubicBezTo>
                  <a:pt x="1135194" y="516820"/>
                  <a:pt x="1164188" y="524998"/>
                  <a:pt x="1186490" y="533919"/>
                </a:cubicBezTo>
                <a:cubicBezTo>
                  <a:pt x="1208792" y="542840"/>
                  <a:pt x="1225891" y="546557"/>
                  <a:pt x="1240016" y="551761"/>
                </a:cubicBezTo>
                <a:cubicBezTo>
                  <a:pt x="1254141" y="556965"/>
                  <a:pt x="1271239" y="565143"/>
                  <a:pt x="1271239" y="565143"/>
                </a:cubicBezTo>
              </a:path>
            </a:pathLst>
          </a:cu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/>
          <p:cNvSpPr/>
          <p:nvPr/>
        </p:nvSpPr>
        <p:spPr>
          <a:xfrm>
            <a:off x="5624675" y="4441505"/>
            <a:ext cx="608823" cy="270659"/>
          </a:xfrm>
          <a:custGeom>
            <a:avLst/>
            <a:gdLst>
              <a:gd name="connsiteX0" fmla="*/ 0 w 1271239"/>
              <a:gd name="connsiteY0" fmla="*/ 565143 h 565143"/>
              <a:gd name="connsiteX1" fmla="*/ 156117 w 1271239"/>
              <a:gd name="connsiteY1" fmla="*/ 516077 h 565143"/>
              <a:gd name="connsiteX2" fmla="*/ 227485 w 1271239"/>
              <a:gd name="connsiteY2" fmla="*/ 462551 h 565143"/>
              <a:gd name="connsiteX3" fmla="*/ 298853 w 1271239"/>
              <a:gd name="connsiteY3" fmla="*/ 409025 h 565143"/>
              <a:gd name="connsiteX4" fmla="*/ 352379 w 1271239"/>
              <a:gd name="connsiteY4" fmla="*/ 342118 h 565143"/>
              <a:gd name="connsiteX5" fmla="*/ 423746 w 1271239"/>
              <a:gd name="connsiteY5" fmla="*/ 239527 h 565143"/>
              <a:gd name="connsiteX6" fmla="*/ 490654 w 1271239"/>
              <a:gd name="connsiteY6" fmla="*/ 136936 h 565143"/>
              <a:gd name="connsiteX7" fmla="*/ 544180 w 1271239"/>
              <a:gd name="connsiteY7" fmla="*/ 65568 h 565143"/>
              <a:gd name="connsiteX8" fmla="*/ 588784 w 1271239"/>
              <a:gd name="connsiteY8" fmla="*/ 20963 h 565143"/>
              <a:gd name="connsiteX9" fmla="*/ 633389 w 1271239"/>
              <a:gd name="connsiteY9" fmla="*/ 3121 h 565143"/>
              <a:gd name="connsiteX10" fmla="*/ 686915 w 1271239"/>
              <a:gd name="connsiteY10" fmla="*/ 3121 h 565143"/>
              <a:gd name="connsiteX11" fmla="*/ 735980 w 1271239"/>
              <a:gd name="connsiteY11" fmla="*/ 34344 h 565143"/>
              <a:gd name="connsiteX12" fmla="*/ 776125 w 1271239"/>
              <a:gd name="connsiteY12" fmla="*/ 83410 h 565143"/>
              <a:gd name="connsiteX13" fmla="*/ 811809 w 1271239"/>
              <a:gd name="connsiteY13" fmla="*/ 141396 h 565143"/>
              <a:gd name="connsiteX14" fmla="*/ 860874 w 1271239"/>
              <a:gd name="connsiteY14" fmla="*/ 217224 h 565143"/>
              <a:gd name="connsiteX15" fmla="*/ 918860 w 1271239"/>
              <a:gd name="connsiteY15" fmla="*/ 306434 h 565143"/>
              <a:gd name="connsiteX16" fmla="*/ 963465 w 1271239"/>
              <a:gd name="connsiteY16" fmla="*/ 373342 h 565143"/>
              <a:gd name="connsiteX17" fmla="*/ 1012531 w 1271239"/>
              <a:gd name="connsiteY17" fmla="*/ 422407 h 565143"/>
              <a:gd name="connsiteX18" fmla="*/ 1106201 w 1271239"/>
              <a:gd name="connsiteY18" fmla="*/ 498235 h 565143"/>
              <a:gd name="connsiteX19" fmla="*/ 1186490 w 1271239"/>
              <a:gd name="connsiteY19" fmla="*/ 533919 h 565143"/>
              <a:gd name="connsiteX20" fmla="*/ 1240016 w 1271239"/>
              <a:gd name="connsiteY20" fmla="*/ 551761 h 565143"/>
              <a:gd name="connsiteX21" fmla="*/ 1271239 w 1271239"/>
              <a:gd name="connsiteY21" fmla="*/ 565143 h 56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71239" h="565143">
                <a:moveTo>
                  <a:pt x="0" y="565143"/>
                </a:moveTo>
                <a:cubicBezTo>
                  <a:pt x="59101" y="549159"/>
                  <a:pt x="118203" y="533176"/>
                  <a:pt x="156117" y="516077"/>
                </a:cubicBezTo>
                <a:cubicBezTo>
                  <a:pt x="194031" y="498978"/>
                  <a:pt x="227485" y="462551"/>
                  <a:pt x="227485" y="462551"/>
                </a:cubicBezTo>
                <a:cubicBezTo>
                  <a:pt x="251274" y="444709"/>
                  <a:pt x="278037" y="429097"/>
                  <a:pt x="298853" y="409025"/>
                </a:cubicBezTo>
                <a:cubicBezTo>
                  <a:pt x="319669" y="388953"/>
                  <a:pt x="331564" y="370368"/>
                  <a:pt x="352379" y="342118"/>
                </a:cubicBezTo>
                <a:cubicBezTo>
                  <a:pt x="373194" y="313868"/>
                  <a:pt x="400700" y="273724"/>
                  <a:pt x="423746" y="239527"/>
                </a:cubicBezTo>
                <a:cubicBezTo>
                  <a:pt x="446792" y="205330"/>
                  <a:pt x="470582" y="165929"/>
                  <a:pt x="490654" y="136936"/>
                </a:cubicBezTo>
                <a:cubicBezTo>
                  <a:pt x="510726" y="107943"/>
                  <a:pt x="527825" y="84897"/>
                  <a:pt x="544180" y="65568"/>
                </a:cubicBezTo>
                <a:cubicBezTo>
                  <a:pt x="560535" y="46239"/>
                  <a:pt x="573916" y="31371"/>
                  <a:pt x="588784" y="20963"/>
                </a:cubicBezTo>
                <a:cubicBezTo>
                  <a:pt x="603652" y="10555"/>
                  <a:pt x="617034" y="6095"/>
                  <a:pt x="633389" y="3121"/>
                </a:cubicBezTo>
                <a:cubicBezTo>
                  <a:pt x="649744" y="147"/>
                  <a:pt x="669817" y="-2083"/>
                  <a:pt x="686915" y="3121"/>
                </a:cubicBezTo>
                <a:cubicBezTo>
                  <a:pt x="704013" y="8325"/>
                  <a:pt x="721112" y="20962"/>
                  <a:pt x="735980" y="34344"/>
                </a:cubicBezTo>
                <a:cubicBezTo>
                  <a:pt x="750848" y="47725"/>
                  <a:pt x="763487" y="65568"/>
                  <a:pt x="776125" y="83410"/>
                </a:cubicBezTo>
                <a:cubicBezTo>
                  <a:pt x="788763" y="101252"/>
                  <a:pt x="797684" y="119094"/>
                  <a:pt x="811809" y="141396"/>
                </a:cubicBezTo>
                <a:cubicBezTo>
                  <a:pt x="825934" y="163698"/>
                  <a:pt x="860874" y="217224"/>
                  <a:pt x="860874" y="217224"/>
                </a:cubicBezTo>
                <a:lnTo>
                  <a:pt x="918860" y="306434"/>
                </a:lnTo>
                <a:cubicBezTo>
                  <a:pt x="935959" y="332454"/>
                  <a:pt x="947853" y="354013"/>
                  <a:pt x="963465" y="373342"/>
                </a:cubicBezTo>
                <a:cubicBezTo>
                  <a:pt x="979077" y="392671"/>
                  <a:pt x="988742" y="401591"/>
                  <a:pt x="1012531" y="422407"/>
                </a:cubicBezTo>
                <a:cubicBezTo>
                  <a:pt x="1036320" y="443222"/>
                  <a:pt x="1077208" y="479650"/>
                  <a:pt x="1106201" y="498235"/>
                </a:cubicBezTo>
                <a:cubicBezTo>
                  <a:pt x="1135194" y="516820"/>
                  <a:pt x="1164188" y="524998"/>
                  <a:pt x="1186490" y="533919"/>
                </a:cubicBezTo>
                <a:cubicBezTo>
                  <a:pt x="1208792" y="542840"/>
                  <a:pt x="1225891" y="546557"/>
                  <a:pt x="1240016" y="551761"/>
                </a:cubicBezTo>
                <a:cubicBezTo>
                  <a:pt x="1254141" y="556965"/>
                  <a:pt x="1271239" y="565143"/>
                  <a:pt x="1271239" y="565143"/>
                </a:cubicBezTo>
              </a:path>
            </a:pathLst>
          </a:custGeom>
          <a:solidFill>
            <a:srgbClr val="FFFF00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Forme libre 111"/>
          <p:cNvSpPr/>
          <p:nvPr/>
        </p:nvSpPr>
        <p:spPr>
          <a:xfrm>
            <a:off x="5881725" y="4071692"/>
            <a:ext cx="608823" cy="270659"/>
          </a:xfrm>
          <a:custGeom>
            <a:avLst/>
            <a:gdLst>
              <a:gd name="connsiteX0" fmla="*/ 0 w 1271239"/>
              <a:gd name="connsiteY0" fmla="*/ 565143 h 565143"/>
              <a:gd name="connsiteX1" fmla="*/ 156117 w 1271239"/>
              <a:gd name="connsiteY1" fmla="*/ 516077 h 565143"/>
              <a:gd name="connsiteX2" fmla="*/ 227485 w 1271239"/>
              <a:gd name="connsiteY2" fmla="*/ 462551 h 565143"/>
              <a:gd name="connsiteX3" fmla="*/ 298853 w 1271239"/>
              <a:gd name="connsiteY3" fmla="*/ 409025 h 565143"/>
              <a:gd name="connsiteX4" fmla="*/ 352379 w 1271239"/>
              <a:gd name="connsiteY4" fmla="*/ 342118 h 565143"/>
              <a:gd name="connsiteX5" fmla="*/ 423746 w 1271239"/>
              <a:gd name="connsiteY5" fmla="*/ 239527 h 565143"/>
              <a:gd name="connsiteX6" fmla="*/ 490654 w 1271239"/>
              <a:gd name="connsiteY6" fmla="*/ 136936 h 565143"/>
              <a:gd name="connsiteX7" fmla="*/ 544180 w 1271239"/>
              <a:gd name="connsiteY7" fmla="*/ 65568 h 565143"/>
              <a:gd name="connsiteX8" fmla="*/ 588784 w 1271239"/>
              <a:gd name="connsiteY8" fmla="*/ 20963 h 565143"/>
              <a:gd name="connsiteX9" fmla="*/ 633389 w 1271239"/>
              <a:gd name="connsiteY9" fmla="*/ 3121 h 565143"/>
              <a:gd name="connsiteX10" fmla="*/ 686915 w 1271239"/>
              <a:gd name="connsiteY10" fmla="*/ 3121 h 565143"/>
              <a:gd name="connsiteX11" fmla="*/ 735980 w 1271239"/>
              <a:gd name="connsiteY11" fmla="*/ 34344 h 565143"/>
              <a:gd name="connsiteX12" fmla="*/ 776125 w 1271239"/>
              <a:gd name="connsiteY12" fmla="*/ 83410 h 565143"/>
              <a:gd name="connsiteX13" fmla="*/ 811809 w 1271239"/>
              <a:gd name="connsiteY13" fmla="*/ 141396 h 565143"/>
              <a:gd name="connsiteX14" fmla="*/ 860874 w 1271239"/>
              <a:gd name="connsiteY14" fmla="*/ 217224 h 565143"/>
              <a:gd name="connsiteX15" fmla="*/ 918860 w 1271239"/>
              <a:gd name="connsiteY15" fmla="*/ 306434 h 565143"/>
              <a:gd name="connsiteX16" fmla="*/ 963465 w 1271239"/>
              <a:gd name="connsiteY16" fmla="*/ 373342 h 565143"/>
              <a:gd name="connsiteX17" fmla="*/ 1012531 w 1271239"/>
              <a:gd name="connsiteY17" fmla="*/ 422407 h 565143"/>
              <a:gd name="connsiteX18" fmla="*/ 1106201 w 1271239"/>
              <a:gd name="connsiteY18" fmla="*/ 498235 h 565143"/>
              <a:gd name="connsiteX19" fmla="*/ 1186490 w 1271239"/>
              <a:gd name="connsiteY19" fmla="*/ 533919 h 565143"/>
              <a:gd name="connsiteX20" fmla="*/ 1240016 w 1271239"/>
              <a:gd name="connsiteY20" fmla="*/ 551761 h 565143"/>
              <a:gd name="connsiteX21" fmla="*/ 1271239 w 1271239"/>
              <a:gd name="connsiteY21" fmla="*/ 565143 h 56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71239" h="565143">
                <a:moveTo>
                  <a:pt x="0" y="565143"/>
                </a:moveTo>
                <a:cubicBezTo>
                  <a:pt x="59101" y="549159"/>
                  <a:pt x="118203" y="533176"/>
                  <a:pt x="156117" y="516077"/>
                </a:cubicBezTo>
                <a:cubicBezTo>
                  <a:pt x="194031" y="498978"/>
                  <a:pt x="227485" y="462551"/>
                  <a:pt x="227485" y="462551"/>
                </a:cubicBezTo>
                <a:cubicBezTo>
                  <a:pt x="251274" y="444709"/>
                  <a:pt x="278037" y="429097"/>
                  <a:pt x="298853" y="409025"/>
                </a:cubicBezTo>
                <a:cubicBezTo>
                  <a:pt x="319669" y="388953"/>
                  <a:pt x="331564" y="370368"/>
                  <a:pt x="352379" y="342118"/>
                </a:cubicBezTo>
                <a:cubicBezTo>
                  <a:pt x="373194" y="313868"/>
                  <a:pt x="400700" y="273724"/>
                  <a:pt x="423746" y="239527"/>
                </a:cubicBezTo>
                <a:cubicBezTo>
                  <a:pt x="446792" y="205330"/>
                  <a:pt x="470582" y="165929"/>
                  <a:pt x="490654" y="136936"/>
                </a:cubicBezTo>
                <a:cubicBezTo>
                  <a:pt x="510726" y="107943"/>
                  <a:pt x="527825" y="84897"/>
                  <a:pt x="544180" y="65568"/>
                </a:cubicBezTo>
                <a:cubicBezTo>
                  <a:pt x="560535" y="46239"/>
                  <a:pt x="573916" y="31371"/>
                  <a:pt x="588784" y="20963"/>
                </a:cubicBezTo>
                <a:cubicBezTo>
                  <a:pt x="603652" y="10555"/>
                  <a:pt x="617034" y="6095"/>
                  <a:pt x="633389" y="3121"/>
                </a:cubicBezTo>
                <a:cubicBezTo>
                  <a:pt x="649744" y="147"/>
                  <a:pt x="669817" y="-2083"/>
                  <a:pt x="686915" y="3121"/>
                </a:cubicBezTo>
                <a:cubicBezTo>
                  <a:pt x="704013" y="8325"/>
                  <a:pt x="721112" y="20962"/>
                  <a:pt x="735980" y="34344"/>
                </a:cubicBezTo>
                <a:cubicBezTo>
                  <a:pt x="750848" y="47725"/>
                  <a:pt x="763487" y="65568"/>
                  <a:pt x="776125" y="83410"/>
                </a:cubicBezTo>
                <a:cubicBezTo>
                  <a:pt x="788763" y="101252"/>
                  <a:pt x="797684" y="119094"/>
                  <a:pt x="811809" y="141396"/>
                </a:cubicBezTo>
                <a:cubicBezTo>
                  <a:pt x="825934" y="163698"/>
                  <a:pt x="860874" y="217224"/>
                  <a:pt x="860874" y="217224"/>
                </a:cubicBezTo>
                <a:lnTo>
                  <a:pt x="918860" y="306434"/>
                </a:lnTo>
                <a:cubicBezTo>
                  <a:pt x="935959" y="332454"/>
                  <a:pt x="947853" y="354013"/>
                  <a:pt x="963465" y="373342"/>
                </a:cubicBezTo>
                <a:cubicBezTo>
                  <a:pt x="979077" y="392671"/>
                  <a:pt x="988742" y="401591"/>
                  <a:pt x="1012531" y="422407"/>
                </a:cubicBezTo>
                <a:cubicBezTo>
                  <a:pt x="1036320" y="443222"/>
                  <a:pt x="1077208" y="479650"/>
                  <a:pt x="1106201" y="498235"/>
                </a:cubicBezTo>
                <a:cubicBezTo>
                  <a:pt x="1135194" y="516820"/>
                  <a:pt x="1164188" y="524998"/>
                  <a:pt x="1186490" y="533919"/>
                </a:cubicBezTo>
                <a:cubicBezTo>
                  <a:pt x="1208792" y="542840"/>
                  <a:pt x="1225891" y="546557"/>
                  <a:pt x="1240016" y="551761"/>
                </a:cubicBezTo>
                <a:cubicBezTo>
                  <a:pt x="1254141" y="556965"/>
                  <a:pt x="1271239" y="565143"/>
                  <a:pt x="1271239" y="565143"/>
                </a:cubicBezTo>
              </a:path>
            </a:pathLst>
          </a:custGeom>
          <a:solidFill>
            <a:srgbClr val="FF252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Forme libre 115"/>
          <p:cNvSpPr/>
          <p:nvPr/>
        </p:nvSpPr>
        <p:spPr>
          <a:xfrm>
            <a:off x="5120136" y="5178818"/>
            <a:ext cx="608823" cy="270659"/>
          </a:xfrm>
          <a:custGeom>
            <a:avLst/>
            <a:gdLst>
              <a:gd name="connsiteX0" fmla="*/ 0 w 1271239"/>
              <a:gd name="connsiteY0" fmla="*/ 565143 h 565143"/>
              <a:gd name="connsiteX1" fmla="*/ 156117 w 1271239"/>
              <a:gd name="connsiteY1" fmla="*/ 516077 h 565143"/>
              <a:gd name="connsiteX2" fmla="*/ 227485 w 1271239"/>
              <a:gd name="connsiteY2" fmla="*/ 462551 h 565143"/>
              <a:gd name="connsiteX3" fmla="*/ 298853 w 1271239"/>
              <a:gd name="connsiteY3" fmla="*/ 409025 h 565143"/>
              <a:gd name="connsiteX4" fmla="*/ 352379 w 1271239"/>
              <a:gd name="connsiteY4" fmla="*/ 342118 h 565143"/>
              <a:gd name="connsiteX5" fmla="*/ 423746 w 1271239"/>
              <a:gd name="connsiteY5" fmla="*/ 239527 h 565143"/>
              <a:gd name="connsiteX6" fmla="*/ 490654 w 1271239"/>
              <a:gd name="connsiteY6" fmla="*/ 136936 h 565143"/>
              <a:gd name="connsiteX7" fmla="*/ 544180 w 1271239"/>
              <a:gd name="connsiteY7" fmla="*/ 65568 h 565143"/>
              <a:gd name="connsiteX8" fmla="*/ 588784 w 1271239"/>
              <a:gd name="connsiteY8" fmla="*/ 20963 h 565143"/>
              <a:gd name="connsiteX9" fmla="*/ 633389 w 1271239"/>
              <a:gd name="connsiteY9" fmla="*/ 3121 h 565143"/>
              <a:gd name="connsiteX10" fmla="*/ 686915 w 1271239"/>
              <a:gd name="connsiteY10" fmla="*/ 3121 h 565143"/>
              <a:gd name="connsiteX11" fmla="*/ 735980 w 1271239"/>
              <a:gd name="connsiteY11" fmla="*/ 34344 h 565143"/>
              <a:gd name="connsiteX12" fmla="*/ 776125 w 1271239"/>
              <a:gd name="connsiteY12" fmla="*/ 83410 h 565143"/>
              <a:gd name="connsiteX13" fmla="*/ 811809 w 1271239"/>
              <a:gd name="connsiteY13" fmla="*/ 141396 h 565143"/>
              <a:gd name="connsiteX14" fmla="*/ 860874 w 1271239"/>
              <a:gd name="connsiteY14" fmla="*/ 217224 h 565143"/>
              <a:gd name="connsiteX15" fmla="*/ 918860 w 1271239"/>
              <a:gd name="connsiteY15" fmla="*/ 306434 h 565143"/>
              <a:gd name="connsiteX16" fmla="*/ 963465 w 1271239"/>
              <a:gd name="connsiteY16" fmla="*/ 373342 h 565143"/>
              <a:gd name="connsiteX17" fmla="*/ 1012531 w 1271239"/>
              <a:gd name="connsiteY17" fmla="*/ 422407 h 565143"/>
              <a:gd name="connsiteX18" fmla="*/ 1106201 w 1271239"/>
              <a:gd name="connsiteY18" fmla="*/ 498235 h 565143"/>
              <a:gd name="connsiteX19" fmla="*/ 1186490 w 1271239"/>
              <a:gd name="connsiteY19" fmla="*/ 533919 h 565143"/>
              <a:gd name="connsiteX20" fmla="*/ 1240016 w 1271239"/>
              <a:gd name="connsiteY20" fmla="*/ 551761 h 565143"/>
              <a:gd name="connsiteX21" fmla="*/ 1271239 w 1271239"/>
              <a:gd name="connsiteY21" fmla="*/ 565143 h 56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71239" h="565143">
                <a:moveTo>
                  <a:pt x="0" y="565143"/>
                </a:moveTo>
                <a:cubicBezTo>
                  <a:pt x="59101" y="549159"/>
                  <a:pt x="118203" y="533176"/>
                  <a:pt x="156117" y="516077"/>
                </a:cubicBezTo>
                <a:cubicBezTo>
                  <a:pt x="194031" y="498978"/>
                  <a:pt x="227485" y="462551"/>
                  <a:pt x="227485" y="462551"/>
                </a:cubicBezTo>
                <a:cubicBezTo>
                  <a:pt x="251274" y="444709"/>
                  <a:pt x="278037" y="429097"/>
                  <a:pt x="298853" y="409025"/>
                </a:cubicBezTo>
                <a:cubicBezTo>
                  <a:pt x="319669" y="388953"/>
                  <a:pt x="331564" y="370368"/>
                  <a:pt x="352379" y="342118"/>
                </a:cubicBezTo>
                <a:cubicBezTo>
                  <a:pt x="373194" y="313868"/>
                  <a:pt x="400700" y="273724"/>
                  <a:pt x="423746" y="239527"/>
                </a:cubicBezTo>
                <a:cubicBezTo>
                  <a:pt x="446792" y="205330"/>
                  <a:pt x="470582" y="165929"/>
                  <a:pt x="490654" y="136936"/>
                </a:cubicBezTo>
                <a:cubicBezTo>
                  <a:pt x="510726" y="107943"/>
                  <a:pt x="527825" y="84897"/>
                  <a:pt x="544180" y="65568"/>
                </a:cubicBezTo>
                <a:cubicBezTo>
                  <a:pt x="560535" y="46239"/>
                  <a:pt x="573916" y="31371"/>
                  <a:pt x="588784" y="20963"/>
                </a:cubicBezTo>
                <a:cubicBezTo>
                  <a:pt x="603652" y="10555"/>
                  <a:pt x="617034" y="6095"/>
                  <a:pt x="633389" y="3121"/>
                </a:cubicBezTo>
                <a:cubicBezTo>
                  <a:pt x="649744" y="147"/>
                  <a:pt x="669817" y="-2083"/>
                  <a:pt x="686915" y="3121"/>
                </a:cubicBezTo>
                <a:cubicBezTo>
                  <a:pt x="704013" y="8325"/>
                  <a:pt x="721112" y="20962"/>
                  <a:pt x="735980" y="34344"/>
                </a:cubicBezTo>
                <a:cubicBezTo>
                  <a:pt x="750848" y="47725"/>
                  <a:pt x="763487" y="65568"/>
                  <a:pt x="776125" y="83410"/>
                </a:cubicBezTo>
                <a:cubicBezTo>
                  <a:pt x="788763" y="101252"/>
                  <a:pt x="797684" y="119094"/>
                  <a:pt x="811809" y="141396"/>
                </a:cubicBezTo>
                <a:cubicBezTo>
                  <a:pt x="825934" y="163698"/>
                  <a:pt x="860874" y="217224"/>
                  <a:pt x="860874" y="217224"/>
                </a:cubicBezTo>
                <a:lnTo>
                  <a:pt x="918860" y="306434"/>
                </a:lnTo>
                <a:cubicBezTo>
                  <a:pt x="935959" y="332454"/>
                  <a:pt x="947853" y="354013"/>
                  <a:pt x="963465" y="373342"/>
                </a:cubicBezTo>
                <a:cubicBezTo>
                  <a:pt x="979077" y="392671"/>
                  <a:pt x="988742" y="401591"/>
                  <a:pt x="1012531" y="422407"/>
                </a:cubicBezTo>
                <a:cubicBezTo>
                  <a:pt x="1036320" y="443222"/>
                  <a:pt x="1077208" y="479650"/>
                  <a:pt x="1106201" y="498235"/>
                </a:cubicBezTo>
                <a:cubicBezTo>
                  <a:pt x="1135194" y="516820"/>
                  <a:pt x="1164188" y="524998"/>
                  <a:pt x="1186490" y="533919"/>
                </a:cubicBezTo>
                <a:cubicBezTo>
                  <a:pt x="1208792" y="542840"/>
                  <a:pt x="1225891" y="546557"/>
                  <a:pt x="1240016" y="551761"/>
                </a:cubicBezTo>
                <a:cubicBezTo>
                  <a:pt x="1254141" y="556965"/>
                  <a:pt x="1271239" y="565143"/>
                  <a:pt x="1271239" y="565143"/>
                </a:cubicBezTo>
              </a:path>
            </a:pathLst>
          </a:custGeom>
          <a:solidFill>
            <a:srgbClr val="0070C0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Forme libre 116"/>
          <p:cNvSpPr/>
          <p:nvPr/>
        </p:nvSpPr>
        <p:spPr>
          <a:xfrm>
            <a:off x="5370811" y="4802667"/>
            <a:ext cx="608823" cy="270659"/>
          </a:xfrm>
          <a:custGeom>
            <a:avLst/>
            <a:gdLst>
              <a:gd name="connsiteX0" fmla="*/ 0 w 1271239"/>
              <a:gd name="connsiteY0" fmla="*/ 565143 h 565143"/>
              <a:gd name="connsiteX1" fmla="*/ 156117 w 1271239"/>
              <a:gd name="connsiteY1" fmla="*/ 516077 h 565143"/>
              <a:gd name="connsiteX2" fmla="*/ 227485 w 1271239"/>
              <a:gd name="connsiteY2" fmla="*/ 462551 h 565143"/>
              <a:gd name="connsiteX3" fmla="*/ 298853 w 1271239"/>
              <a:gd name="connsiteY3" fmla="*/ 409025 h 565143"/>
              <a:gd name="connsiteX4" fmla="*/ 352379 w 1271239"/>
              <a:gd name="connsiteY4" fmla="*/ 342118 h 565143"/>
              <a:gd name="connsiteX5" fmla="*/ 423746 w 1271239"/>
              <a:gd name="connsiteY5" fmla="*/ 239527 h 565143"/>
              <a:gd name="connsiteX6" fmla="*/ 490654 w 1271239"/>
              <a:gd name="connsiteY6" fmla="*/ 136936 h 565143"/>
              <a:gd name="connsiteX7" fmla="*/ 544180 w 1271239"/>
              <a:gd name="connsiteY7" fmla="*/ 65568 h 565143"/>
              <a:gd name="connsiteX8" fmla="*/ 588784 w 1271239"/>
              <a:gd name="connsiteY8" fmla="*/ 20963 h 565143"/>
              <a:gd name="connsiteX9" fmla="*/ 633389 w 1271239"/>
              <a:gd name="connsiteY9" fmla="*/ 3121 h 565143"/>
              <a:gd name="connsiteX10" fmla="*/ 686915 w 1271239"/>
              <a:gd name="connsiteY10" fmla="*/ 3121 h 565143"/>
              <a:gd name="connsiteX11" fmla="*/ 735980 w 1271239"/>
              <a:gd name="connsiteY11" fmla="*/ 34344 h 565143"/>
              <a:gd name="connsiteX12" fmla="*/ 776125 w 1271239"/>
              <a:gd name="connsiteY12" fmla="*/ 83410 h 565143"/>
              <a:gd name="connsiteX13" fmla="*/ 811809 w 1271239"/>
              <a:gd name="connsiteY13" fmla="*/ 141396 h 565143"/>
              <a:gd name="connsiteX14" fmla="*/ 860874 w 1271239"/>
              <a:gd name="connsiteY14" fmla="*/ 217224 h 565143"/>
              <a:gd name="connsiteX15" fmla="*/ 918860 w 1271239"/>
              <a:gd name="connsiteY15" fmla="*/ 306434 h 565143"/>
              <a:gd name="connsiteX16" fmla="*/ 963465 w 1271239"/>
              <a:gd name="connsiteY16" fmla="*/ 373342 h 565143"/>
              <a:gd name="connsiteX17" fmla="*/ 1012531 w 1271239"/>
              <a:gd name="connsiteY17" fmla="*/ 422407 h 565143"/>
              <a:gd name="connsiteX18" fmla="*/ 1106201 w 1271239"/>
              <a:gd name="connsiteY18" fmla="*/ 498235 h 565143"/>
              <a:gd name="connsiteX19" fmla="*/ 1186490 w 1271239"/>
              <a:gd name="connsiteY19" fmla="*/ 533919 h 565143"/>
              <a:gd name="connsiteX20" fmla="*/ 1240016 w 1271239"/>
              <a:gd name="connsiteY20" fmla="*/ 551761 h 565143"/>
              <a:gd name="connsiteX21" fmla="*/ 1271239 w 1271239"/>
              <a:gd name="connsiteY21" fmla="*/ 565143 h 56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71239" h="565143">
                <a:moveTo>
                  <a:pt x="0" y="565143"/>
                </a:moveTo>
                <a:cubicBezTo>
                  <a:pt x="59101" y="549159"/>
                  <a:pt x="118203" y="533176"/>
                  <a:pt x="156117" y="516077"/>
                </a:cubicBezTo>
                <a:cubicBezTo>
                  <a:pt x="194031" y="498978"/>
                  <a:pt x="227485" y="462551"/>
                  <a:pt x="227485" y="462551"/>
                </a:cubicBezTo>
                <a:cubicBezTo>
                  <a:pt x="251274" y="444709"/>
                  <a:pt x="278037" y="429097"/>
                  <a:pt x="298853" y="409025"/>
                </a:cubicBezTo>
                <a:cubicBezTo>
                  <a:pt x="319669" y="388953"/>
                  <a:pt x="331564" y="370368"/>
                  <a:pt x="352379" y="342118"/>
                </a:cubicBezTo>
                <a:cubicBezTo>
                  <a:pt x="373194" y="313868"/>
                  <a:pt x="400700" y="273724"/>
                  <a:pt x="423746" y="239527"/>
                </a:cubicBezTo>
                <a:cubicBezTo>
                  <a:pt x="446792" y="205330"/>
                  <a:pt x="470582" y="165929"/>
                  <a:pt x="490654" y="136936"/>
                </a:cubicBezTo>
                <a:cubicBezTo>
                  <a:pt x="510726" y="107943"/>
                  <a:pt x="527825" y="84897"/>
                  <a:pt x="544180" y="65568"/>
                </a:cubicBezTo>
                <a:cubicBezTo>
                  <a:pt x="560535" y="46239"/>
                  <a:pt x="573916" y="31371"/>
                  <a:pt x="588784" y="20963"/>
                </a:cubicBezTo>
                <a:cubicBezTo>
                  <a:pt x="603652" y="10555"/>
                  <a:pt x="617034" y="6095"/>
                  <a:pt x="633389" y="3121"/>
                </a:cubicBezTo>
                <a:cubicBezTo>
                  <a:pt x="649744" y="147"/>
                  <a:pt x="669817" y="-2083"/>
                  <a:pt x="686915" y="3121"/>
                </a:cubicBezTo>
                <a:cubicBezTo>
                  <a:pt x="704013" y="8325"/>
                  <a:pt x="721112" y="20962"/>
                  <a:pt x="735980" y="34344"/>
                </a:cubicBezTo>
                <a:cubicBezTo>
                  <a:pt x="750848" y="47725"/>
                  <a:pt x="763487" y="65568"/>
                  <a:pt x="776125" y="83410"/>
                </a:cubicBezTo>
                <a:cubicBezTo>
                  <a:pt x="788763" y="101252"/>
                  <a:pt x="797684" y="119094"/>
                  <a:pt x="811809" y="141396"/>
                </a:cubicBezTo>
                <a:cubicBezTo>
                  <a:pt x="825934" y="163698"/>
                  <a:pt x="860874" y="217224"/>
                  <a:pt x="860874" y="217224"/>
                </a:cubicBezTo>
                <a:lnTo>
                  <a:pt x="918860" y="306434"/>
                </a:lnTo>
                <a:cubicBezTo>
                  <a:pt x="935959" y="332454"/>
                  <a:pt x="947853" y="354013"/>
                  <a:pt x="963465" y="373342"/>
                </a:cubicBezTo>
                <a:cubicBezTo>
                  <a:pt x="979077" y="392671"/>
                  <a:pt x="988742" y="401591"/>
                  <a:pt x="1012531" y="422407"/>
                </a:cubicBezTo>
                <a:cubicBezTo>
                  <a:pt x="1036320" y="443222"/>
                  <a:pt x="1077208" y="479650"/>
                  <a:pt x="1106201" y="498235"/>
                </a:cubicBezTo>
                <a:cubicBezTo>
                  <a:pt x="1135194" y="516820"/>
                  <a:pt x="1164188" y="524998"/>
                  <a:pt x="1186490" y="533919"/>
                </a:cubicBezTo>
                <a:cubicBezTo>
                  <a:pt x="1208792" y="542840"/>
                  <a:pt x="1225891" y="546557"/>
                  <a:pt x="1240016" y="551761"/>
                </a:cubicBezTo>
                <a:cubicBezTo>
                  <a:pt x="1254141" y="556965"/>
                  <a:pt x="1271239" y="565143"/>
                  <a:pt x="1271239" y="565143"/>
                </a:cubicBezTo>
              </a:path>
            </a:pathLst>
          </a:custGeom>
          <a:solidFill>
            <a:srgbClr val="00B050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>
            <a:off x="4760959" y="4005064"/>
            <a:ext cx="0" cy="1837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rot="5400000">
            <a:off x="5754689" y="3352528"/>
            <a:ext cx="0" cy="1978339"/>
          </a:xfrm>
          <a:prstGeom prst="line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 rot="5400000">
            <a:off x="5754689" y="4081124"/>
            <a:ext cx="0" cy="1978339"/>
          </a:xfrm>
          <a:prstGeom prst="line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 rot="5400000">
            <a:off x="5754689" y="3719958"/>
            <a:ext cx="0" cy="1978339"/>
          </a:xfrm>
          <a:prstGeom prst="line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 rot="5400000">
            <a:off x="5754689" y="4461080"/>
            <a:ext cx="0" cy="1978339"/>
          </a:xfrm>
          <a:prstGeom prst="line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 rot="5400000">
            <a:off x="5754689" y="4849756"/>
            <a:ext cx="0" cy="1978339"/>
          </a:xfrm>
          <a:prstGeom prst="line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4"/>
          <a:srcRect l="52667" t="3600" r="38799" b="8934"/>
          <a:stretch/>
        </p:blipFill>
        <p:spPr>
          <a:xfrm rot="10800000">
            <a:off x="580421" y="4091063"/>
            <a:ext cx="119756" cy="1268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80754" y="4190847"/>
            <a:ext cx="116469" cy="116759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580755" y="4512254"/>
            <a:ext cx="117187" cy="84618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80754" y="4789390"/>
            <a:ext cx="117189" cy="56905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/>
          <p:cNvSpPr/>
          <p:nvPr/>
        </p:nvSpPr>
        <p:spPr>
          <a:xfrm>
            <a:off x="580755" y="5064314"/>
            <a:ext cx="116468" cy="2941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/>
          <p:cNvSpPr/>
          <p:nvPr/>
        </p:nvSpPr>
        <p:spPr>
          <a:xfrm rot="10800000">
            <a:off x="572599" y="4088060"/>
            <a:ext cx="131374" cy="127514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1223248" y="1400852"/>
            <a:ext cx="2089292" cy="1093091"/>
          </a:xfrm>
          <a:prstGeom prst="ellipse">
            <a:avLst/>
          </a:prstGeom>
          <a:pattFill prst="pct5">
            <a:fgClr>
              <a:srgbClr val="25A507"/>
            </a:fgClr>
            <a:bgClr>
              <a:schemeClr val="bg1"/>
            </a:bgClr>
          </a:pattFill>
          <a:ln>
            <a:solidFill>
              <a:srgbClr val="25A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895864" y="981067"/>
            <a:ext cx="2903908" cy="1798763"/>
          </a:xfrm>
          <a:prstGeom prst="rect">
            <a:avLst/>
          </a:prstGeom>
          <a:solidFill>
            <a:srgbClr val="25A507">
              <a:alpha val="21961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1624357" y="1686712"/>
            <a:ext cx="118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Population native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895864" y="997693"/>
            <a:ext cx="290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A6F13"/>
                </a:solidFill>
              </a:rPr>
              <a:t>Zone Native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895078" y="980728"/>
            <a:ext cx="3694439" cy="1799102"/>
          </a:xfrm>
          <a:prstGeom prst="rect">
            <a:avLst/>
          </a:prstGeom>
          <a:solidFill>
            <a:srgbClr val="7030A0">
              <a:alpha val="21961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4895079" y="1000895"/>
            <a:ext cx="369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Zone d’Introduction</a:t>
            </a:r>
          </a:p>
        </p:txBody>
      </p:sp>
      <p:sp>
        <p:nvSpPr>
          <p:cNvPr id="74" name="Organigramme : Connecteur 73"/>
          <p:cNvSpPr/>
          <p:nvPr/>
        </p:nvSpPr>
        <p:spPr>
          <a:xfrm>
            <a:off x="2883845" y="1634509"/>
            <a:ext cx="264566" cy="275823"/>
          </a:xfrm>
          <a:prstGeom prst="flowChartConnector">
            <a:avLst/>
          </a:prstGeom>
          <a:noFill/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Organigramme : Connecteur 74"/>
          <p:cNvSpPr/>
          <p:nvPr/>
        </p:nvSpPr>
        <p:spPr>
          <a:xfrm>
            <a:off x="5128818" y="1651731"/>
            <a:ext cx="167621" cy="221134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/>
          <p:cNvCxnSpPr/>
          <p:nvPr/>
        </p:nvCxnSpPr>
        <p:spPr>
          <a:xfrm rot="16200000">
            <a:off x="4118854" y="803782"/>
            <a:ext cx="0" cy="191703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639998" y="1957683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Prélèvement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780895" y="1448918"/>
            <a:ext cx="136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Introduction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719375" y="1033420"/>
            <a:ext cx="130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400" dirty="0">
                <a:solidFill>
                  <a:prstClr val="black"/>
                </a:solidFill>
              </a:rPr>
              <a:t>Population Source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062823" y="1748267"/>
            <a:ext cx="1559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Expansion Géographique</a:t>
            </a:r>
          </a:p>
        </p:txBody>
      </p:sp>
      <p:cxnSp>
        <p:nvCxnSpPr>
          <p:cNvPr id="85" name="Connecteur droit avec flèche 84"/>
          <p:cNvCxnSpPr/>
          <p:nvPr/>
        </p:nvCxnSpPr>
        <p:spPr>
          <a:xfrm>
            <a:off x="5318704" y="1826473"/>
            <a:ext cx="1135082" cy="1156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rganigramme : Connecteur 85"/>
          <p:cNvSpPr/>
          <p:nvPr/>
        </p:nvSpPr>
        <p:spPr>
          <a:xfrm>
            <a:off x="6491653" y="1732598"/>
            <a:ext cx="410269" cy="426789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Organigramme : Connecteur 86"/>
          <p:cNvSpPr/>
          <p:nvPr/>
        </p:nvSpPr>
        <p:spPr>
          <a:xfrm>
            <a:off x="6936181" y="2305100"/>
            <a:ext cx="279051" cy="290287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Organigramme : Connecteur 89"/>
          <p:cNvSpPr/>
          <p:nvPr/>
        </p:nvSpPr>
        <p:spPr>
          <a:xfrm>
            <a:off x="7021520" y="1319761"/>
            <a:ext cx="283204" cy="294608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Organigramme : Connecteur 90"/>
          <p:cNvSpPr/>
          <p:nvPr/>
        </p:nvSpPr>
        <p:spPr>
          <a:xfrm>
            <a:off x="6111330" y="2313349"/>
            <a:ext cx="279051" cy="290287"/>
          </a:xfrm>
          <a:prstGeom prst="flowChartConnector">
            <a:avLst/>
          </a:prstGeom>
          <a:pattFill prst="pct5">
            <a:fgClr>
              <a:srgbClr val="53B82A"/>
            </a:fgClr>
            <a:bgClr>
              <a:srgbClr val="DEC7EF"/>
            </a:bgClr>
          </a:pattFill>
          <a:ln>
            <a:solidFill>
              <a:srgbClr val="53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6803158" y="2135607"/>
            <a:ext cx="154044" cy="188858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>
            <a:off x="6347539" y="2121150"/>
            <a:ext cx="189659" cy="22624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V="1">
            <a:off x="6851582" y="1567520"/>
            <a:ext cx="211240" cy="20490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orme libre 81"/>
          <p:cNvSpPr/>
          <p:nvPr/>
        </p:nvSpPr>
        <p:spPr>
          <a:xfrm rot="11608376">
            <a:off x="5443937" y="2016459"/>
            <a:ext cx="783609" cy="164655"/>
          </a:xfrm>
          <a:custGeom>
            <a:avLst/>
            <a:gdLst>
              <a:gd name="connsiteX0" fmla="*/ 0 w 800100"/>
              <a:gd name="connsiteY0" fmla="*/ 91459 h 93820"/>
              <a:gd name="connsiteX1" fmla="*/ 377190 w 800100"/>
              <a:gd name="connsiteY1" fmla="*/ 19 h 93820"/>
              <a:gd name="connsiteX2" fmla="*/ 800100 w 800100"/>
              <a:gd name="connsiteY2" fmla="*/ 80029 h 93820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4" fmla="*/ 757983 w 780486"/>
              <a:gd name="connsiteY4" fmla="*/ 8044 h 98975"/>
              <a:gd name="connsiteX0" fmla="*/ 0 w 780486"/>
              <a:gd name="connsiteY0" fmla="*/ 98975 h 98975"/>
              <a:gd name="connsiteX1" fmla="*/ 377190 w 780486"/>
              <a:gd name="connsiteY1" fmla="*/ 7535 h 98975"/>
              <a:gd name="connsiteX2" fmla="*/ 751815 w 780486"/>
              <a:gd name="connsiteY2" fmla="*/ 28 h 98975"/>
              <a:gd name="connsiteX3" fmla="*/ 754966 w 780486"/>
              <a:gd name="connsiteY3" fmla="*/ 5026 h 98975"/>
              <a:gd name="connsiteX0" fmla="*/ 0 w 751815"/>
              <a:gd name="connsiteY0" fmla="*/ 98947 h 98947"/>
              <a:gd name="connsiteX1" fmla="*/ 377190 w 751815"/>
              <a:gd name="connsiteY1" fmla="*/ 7507 h 98947"/>
              <a:gd name="connsiteX2" fmla="*/ 751815 w 751815"/>
              <a:gd name="connsiteY2" fmla="*/ 0 h 98947"/>
              <a:gd name="connsiteX0" fmla="*/ 0 w 377190"/>
              <a:gd name="connsiteY0" fmla="*/ 91440 h 91440"/>
              <a:gd name="connsiteX1" fmla="*/ 377190 w 377190"/>
              <a:gd name="connsiteY1" fmla="*/ 0 h 91440"/>
              <a:gd name="connsiteX0" fmla="*/ 0 w 860042"/>
              <a:gd name="connsiteY0" fmla="*/ 37119 h 37119"/>
              <a:gd name="connsiteX1" fmla="*/ 860042 w 860042"/>
              <a:gd name="connsiteY1" fmla="*/ 0 h 37119"/>
              <a:gd name="connsiteX0" fmla="*/ 0 w 860042"/>
              <a:gd name="connsiteY0" fmla="*/ 85121 h 85121"/>
              <a:gd name="connsiteX1" fmla="*/ 860042 w 860042"/>
              <a:gd name="connsiteY1" fmla="*/ 48002 h 8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42" h="85121">
                <a:moveTo>
                  <a:pt x="0" y="85121"/>
                </a:moveTo>
                <a:cubicBezTo>
                  <a:pt x="121920" y="40353"/>
                  <a:pt x="402780" y="-59238"/>
                  <a:pt x="860042" y="48002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5004048" y="2178927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Dispersion</a:t>
            </a:r>
          </a:p>
        </p:txBody>
      </p:sp>
      <p:sp>
        <p:nvSpPr>
          <p:cNvPr id="101" name="Arrondir un rectangle à un seul coin 5">
            <a:extLst>
              <a:ext uri="{FF2B5EF4-FFF2-40B4-BE49-F238E27FC236}">
                <a16:creationId xmlns:a16="http://schemas.microsoft.com/office/drawing/2014/main" id="{B4DB3723-DD84-4588-9169-809D19E308F4}"/>
              </a:ext>
            </a:extLst>
          </p:cNvPr>
          <p:cNvSpPr>
            <a:spLocks/>
          </p:cNvSpPr>
          <p:nvPr/>
        </p:nvSpPr>
        <p:spPr bwMode="auto">
          <a:xfrm flipH="1" flipV="1">
            <a:off x="0" y="0"/>
            <a:ext cx="9143995" cy="587148"/>
          </a:xfrm>
          <a:custGeom>
            <a:avLst/>
            <a:gdLst>
              <a:gd name="T0" fmla="*/ 0 w 7723187"/>
              <a:gd name="T1" fmla="*/ 0 h 976313"/>
              <a:gd name="T2" fmla="*/ 7560465 w 7723187"/>
              <a:gd name="T3" fmla="*/ 0 h 976313"/>
              <a:gd name="T4" fmla="*/ 7723187 w 7723187"/>
              <a:gd name="T5" fmla="*/ 162722 h 976313"/>
              <a:gd name="T6" fmla="*/ 7723187 w 7723187"/>
              <a:gd name="T7" fmla="*/ 976313 h 976313"/>
              <a:gd name="T8" fmla="*/ 0 w 7723187"/>
              <a:gd name="T9" fmla="*/ 976313 h 976313"/>
              <a:gd name="T10" fmla="*/ 0 w 7723187"/>
              <a:gd name="T11" fmla="*/ 0 h 976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23187" h="976313">
                <a:moveTo>
                  <a:pt x="0" y="0"/>
                </a:moveTo>
                <a:lnTo>
                  <a:pt x="7560465" y="0"/>
                </a:lnTo>
                <a:cubicBezTo>
                  <a:pt x="7650334" y="0"/>
                  <a:pt x="7723187" y="72853"/>
                  <a:pt x="7723187" y="162722"/>
                </a:cubicBezTo>
                <a:lnTo>
                  <a:pt x="7723187" y="976313"/>
                </a:lnTo>
                <a:lnTo>
                  <a:pt x="0" y="97631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02" name="ZoneTexte 7">
            <a:extLst>
              <a:ext uri="{FF2B5EF4-FFF2-40B4-BE49-F238E27FC236}">
                <a16:creationId xmlns:a16="http://schemas.microsoft.com/office/drawing/2014/main" id="{F5B924A2-D0DB-4E42-A023-D4AF29B1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4" y="93733"/>
            <a:ext cx="73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b="1" cap="small" dirty="0">
                <a:solidFill>
                  <a:schemeClr val="bg1"/>
                </a:solidFill>
                <a:latin typeface="Trebuchet MS" panose="020B0603020202020204" pitchFamily="34" charset="0"/>
              </a:rPr>
              <a:t>Les Invasions Biologiques – les processus</a:t>
            </a:r>
            <a:endParaRPr lang="en-GB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8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66" grpId="0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6" grpId="0" animBg="1"/>
      <p:bldP spid="83" grpId="0"/>
      <p:bldP spid="24" grpId="0"/>
      <p:bldP spid="14" grpId="0"/>
      <p:bldP spid="109" grpId="0"/>
      <p:bldP spid="110" grpId="0" animBg="1"/>
      <p:bldP spid="111" grpId="0" animBg="1"/>
      <p:bldP spid="112" grpId="0" animBg="1"/>
      <p:bldP spid="116" grpId="0" animBg="1"/>
      <p:bldP spid="117" grpId="0" animBg="1"/>
      <p:bldP spid="18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675</Words>
  <Application>Microsoft Office PowerPoint</Application>
  <PresentationFormat>Affichage à l'écran (4:3)</PresentationFormat>
  <Paragraphs>152</Paragraphs>
  <Slides>20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Times New Roman</vt:lpstr>
      <vt:lpstr>Trebuchet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Espèces de plantes natives 25 espèces de plantes natives sur l’Ile de la Possession</vt:lpstr>
      <vt:lpstr>Présentation PowerPoint</vt:lpstr>
      <vt:lpstr>Espèces de plantes natives 25 espèces de plantes natives sur l’Ile de la Possession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Rennes 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touisse</dc:creator>
  <cp:lastModifiedBy>RENAULT David</cp:lastModifiedBy>
  <cp:revision>1298</cp:revision>
  <cp:lastPrinted>2020-10-13T06:49:28Z</cp:lastPrinted>
  <dcterms:created xsi:type="dcterms:W3CDTF">2014-10-14T14:32:53Z</dcterms:created>
  <dcterms:modified xsi:type="dcterms:W3CDTF">2025-03-21T09:44:23Z</dcterms:modified>
</cp:coreProperties>
</file>