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25"/>
  </p:notesMasterIdLst>
  <p:sldIdLst>
    <p:sldId id="256" r:id="rId2"/>
    <p:sldId id="258" r:id="rId3"/>
    <p:sldId id="275" r:id="rId4"/>
    <p:sldId id="257" r:id="rId5"/>
    <p:sldId id="263" r:id="rId6"/>
    <p:sldId id="266" r:id="rId7"/>
    <p:sldId id="261" r:id="rId8"/>
    <p:sldId id="268" r:id="rId9"/>
    <p:sldId id="764" r:id="rId10"/>
    <p:sldId id="271" r:id="rId11"/>
    <p:sldId id="765" r:id="rId12"/>
    <p:sldId id="766" r:id="rId13"/>
    <p:sldId id="767" r:id="rId14"/>
    <p:sldId id="265" r:id="rId15"/>
    <p:sldId id="264" r:id="rId16"/>
    <p:sldId id="758" r:id="rId17"/>
    <p:sldId id="759" r:id="rId18"/>
    <p:sldId id="760" r:id="rId19"/>
    <p:sldId id="761" r:id="rId20"/>
    <p:sldId id="751" r:id="rId21"/>
    <p:sldId id="762" r:id="rId22"/>
    <p:sldId id="768"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9" d="100"/>
          <a:sy n="89" d="100"/>
        </p:scale>
        <p:origin x="1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67D6D-877A-46A4-BC52-F31978C59F53}" type="datetimeFigureOut">
              <a:rPr lang="fr-FR" smtClean="0"/>
              <a:t>09/09/2025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163702-0EEF-4457-83AF-F4CE0B7900DE}" type="slidenum">
              <a:rPr lang="fr-FR" smtClean="0"/>
              <a:t>‹N°›</a:t>
            </a:fld>
            <a:endParaRPr lang="fr-FR"/>
          </a:p>
        </p:txBody>
      </p:sp>
    </p:spTree>
    <p:extLst>
      <p:ext uri="{BB962C8B-B14F-4D97-AF65-F5344CB8AC3E}">
        <p14:creationId xmlns:p14="http://schemas.microsoft.com/office/powerpoint/2010/main" val="52281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7A2F10E-1480-8922-73A4-352F54C70F96}"/>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219" name="Rectangle 3">
            <a:extLst>
              <a:ext uri="{FF2B5EF4-FFF2-40B4-BE49-F238E27FC236}">
                <a16:creationId xmlns:a16="http://schemas.microsoft.com/office/drawing/2014/main" id="{9B8F133F-2FD0-10E0-1FD2-6C4788427268}"/>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6070" tIns="48035" rIns="96070" bIns="48035"/>
          <a:lstStyle/>
          <a:p>
            <a:endParaRPr lang="fr-FR" altLang="fr-FR">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4948165-BD29-C316-C96B-B142155AA93E}"/>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267" name="Rectangle 3">
            <a:extLst>
              <a:ext uri="{FF2B5EF4-FFF2-40B4-BE49-F238E27FC236}">
                <a16:creationId xmlns:a16="http://schemas.microsoft.com/office/drawing/2014/main" id="{4B80184B-7765-9C2C-FF01-42CB3D683EE5}"/>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6070" tIns="48035" rIns="96070" bIns="48035"/>
          <a:lstStyle/>
          <a:p>
            <a:endParaRPr lang="fr-FR" altLang="fr-FR">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9DF6C57-8D08-E63C-0F79-625FCF8EDE4B}"/>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5" name="Rectangle 3">
            <a:extLst>
              <a:ext uri="{FF2B5EF4-FFF2-40B4-BE49-F238E27FC236}">
                <a16:creationId xmlns:a16="http://schemas.microsoft.com/office/drawing/2014/main" id="{0682A810-0629-B7B1-974E-CE918893C427}"/>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6070" tIns="48035" rIns="96070" bIns="48035"/>
          <a:lstStyle/>
          <a:p>
            <a:endParaRPr lang="fr-FR" altLang="fr-FR">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E890C72-DE80-0670-F814-04F977104A54}"/>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363" name="Rectangle 3">
            <a:extLst>
              <a:ext uri="{FF2B5EF4-FFF2-40B4-BE49-F238E27FC236}">
                <a16:creationId xmlns:a16="http://schemas.microsoft.com/office/drawing/2014/main" id="{51F1EC30-971F-0512-D589-2E4761CAA663}"/>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6070" tIns="48035" rIns="96070" bIns="48035"/>
          <a:lstStyle/>
          <a:p>
            <a:endParaRPr lang="fr-FR" altLang="fr-F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cid:image007.jpg@01D69D86.668E0410"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5C222-9E62-4432-8831-5FD2B7FF16A5}"/>
              </a:ext>
            </a:extLst>
          </p:cNvPr>
          <p:cNvSpPr>
            <a:spLocks noGrp="1"/>
          </p:cNvSpPr>
          <p:nvPr>
            <p:ph type="ctrTitle"/>
          </p:nvPr>
        </p:nvSpPr>
        <p:spPr>
          <a:xfrm>
            <a:off x="2589213" y="797118"/>
            <a:ext cx="8915399" cy="2262781"/>
          </a:xfrm>
        </p:spPr>
        <p:txBody>
          <a:bodyPr>
            <a:normAutofit/>
          </a:bodyPr>
          <a:lstStyle/>
          <a:p>
            <a:pPr algn="ctr"/>
            <a:r>
              <a:rPr lang="fr-FR" sz="3200" b="1" dirty="0">
                <a:solidFill>
                  <a:schemeClr val="accent4">
                    <a:lumMod val="75000"/>
                  </a:schemeClr>
                </a:solidFill>
                <a:latin typeface="Calibri" panose="020F0502020204030204" pitchFamily="34" charset="0"/>
                <a:cs typeface="Calibri" panose="020F0502020204030204" pitchFamily="34" charset="0"/>
              </a:rPr>
              <a:t>La Prospective, de quoi s’agit-il?</a:t>
            </a:r>
          </a:p>
        </p:txBody>
      </p:sp>
      <p:sp>
        <p:nvSpPr>
          <p:cNvPr id="3" name="Sous-titre 2">
            <a:extLst>
              <a:ext uri="{FF2B5EF4-FFF2-40B4-BE49-F238E27FC236}">
                <a16:creationId xmlns:a16="http://schemas.microsoft.com/office/drawing/2014/main" id="{0DE77CC5-6F64-440C-ABD6-8D8E4FA8E811}"/>
              </a:ext>
            </a:extLst>
          </p:cNvPr>
          <p:cNvSpPr>
            <a:spLocks noGrp="1"/>
          </p:cNvSpPr>
          <p:nvPr>
            <p:ph type="subTitle" idx="1"/>
          </p:nvPr>
        </p:nvSpPr>
        <p:spPr/>
        <p:txBody>
          <a:bodyPr>
            <a:normAutofit fontScale="77500" lnSpcReduction="20000"/>
          </a:bodyPr>
          <a:lstStyle/>
          <a:p>
            <a:r>
              <a:rPr lang="fr-FR" sz="3200" b="1" dirty="0">
                <a:solidFill>
                  <a:schemeClr val="accent4">
                    <a:lumMod val="75000"/>
                  </a:schemeClr>
                </a:solidFill>
                <a:latin typeface="Calibri" panose="020F0502020204030204" pitchFamily="34" charset="0"/>
                <a:ea typeface="+mj-ea"/>
                <a:cs typeface="Calibri" panose="020F0502020204030204" pitchFamily="34" charset="0"/>
              </a:rPr>
              <a:t>Christine Afriat – Economiste – Société Française de Prospective</a:t>
            </a:r>
          </a:p>
          <a:p>
            <a:endParaRPr lang="fr-FR" dirty="0"/>
          </a:p>
          <a:p>
            <a:pPr algn="r"/>
            <a:r>
              <a:rPr lang="fr-FR" sz="1800" b="1" dirty="0">
                <a:solidFill>
                  <a:schemeClr val="tx2"/>
                </a:solidFill>
                <a:latin typeface="Calibri" panose="020F0502020204030204" pitchFamily="34" charset="0"/>
                <a:cs typeface="Calibri" panose="020F0502020204030204" pitchFamily="34" charset="0"/>
              </a:rPr>
              <a:t>11 Septembre 2025</a:t>
            </a:r>
          </a:p>
          <a:p>
            <a:endParaRPr lang="fr-FR" dirty="0"/>
          </a:p>
        </p:txBody>
      </p:sp>
    </p:spTree>
    <p:extLst>
      <p:ext uri="{BB962C8B-B14F-4D97-AF65-F5344CB8AC3E}">
        <p14:creationId xmlns:p14="http://schemas.microsoft.com/office/powerpoint/2010/main" val="4035960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5C222-9E62-4432-8831-5FD2B7FF16A5}"/>
              </a:ext>
            </a:extLst>
          </p:cNvPr>
          <p:cNvSpPr>
            <a:spLocks noGrp="1"/>
          </p:cNvSpPr>
          <p:nvPr>
            <p:ph type="ctrTitle"/>
          </p:nvPr>
        </p:nvSpPr>
        <p:spPr>
          <a:xfrm>
            <a:off x="2589213" y="871373"/>
            <a:ext cx="8915399" cy="5732475"/>
          </a:xfrm>
        </p:spPr>
        <p:txBody>
          <a:bodyPr>
            <a:normAutofit fontScale="90000"/>
          </a:bodyPr>
          <a:lstStyle/>
          <a:p>
            <a:pPr>
              <a:lnSpc>
                <a:spcPct val="120000"/>
              </a:lnSpc>
              <a:spcAft>
                <a:spcPts val="1000"/>
              </a:spcAft>
            </a:pPr>
            <a:r>
              <a:rPr lang="fr-FR" sz="1600" b="1" i="1" dirty="0">
                <a:solidFill>
                  <a:schemeClr val="accent4">
                    <a:lumMod val="75000"/>
                  </a:schemeClr>
                </a:solidFill>
                <a:latin typeface="Calibri" panose="020F0502020204030204" pitchFamily="34" charset="0"/>
                <a:cs typeface="Calibri" panose="020F0502020204030204" pitchFamily="34" charset="0"/>
              </a:rPr>
              <a:t>L’histoire de la prospective n’a qu’une petite soixantaine d’année</a:t>
            </a:r>
            <a:br>
              <a:rPr lang="fr-FR" sz="1600" b="1" i="1" dirty="0">
                <a:solidFill>
                  <a:schemeClr val="accent4">
                    <a:lumMod val="75000"/>
                  </a:schemeClr>
                </a:solidFill>
                <a:latin typeface="Calibri" panose="020F0502020204030204" pitchFamily="34" charset="0"/>
                <a:cs typeface="Calibri" panose="020F0502020204030204" pitchFamily="34" charset="0"/>
              </a:rPr>
            </a:br>
            <a:br>
              <a:rPr lang="fr-FR" sz="1600" b="1" i="1" dirty="0">
                <a:solidFill>
                  <a:schemeClr val="accent4">
                    <a:lumMod val="75000"/>
                  </a:schemeClr>
                </a:solidFill>
                <a:latin typeface="Calibri" panose="020F0502020204030204" pitchFamily="34" charset="0"/>
                <a:cs typeface="Calibri" panose="020F0502020204030204" pitchFamily="34" charset="0"/>
              </a:rPr>
            </a:br>
            <a:br>
              <a:rPr lang="fr-FR" sz="1100" dirty="0">
                <a:solidFill>
                  <a:schemeClr val="tx1"/>
                </a:solidFill>
                <a:latin typeface="Calibri" panose="020F0502020204030204" pitchFamily="34" charset="0"/>
                <a:cs typeface="Calibri" panose="020F0502020204030204" pitchFamily="34" charset="0"/>
              </a:rPr>
            </a:br>
            <a:br>
              <a:rPr lang="fr-FR" sz="1100" dirty="0">
                <a:solidFill>
                  <a:schemeClr val="tx1"/>
                </a:solidFill>
                <a:latin typeface="Calibri" panose="020F0502020204030204" pitchFamily="34" charset="0"/>
                <a:cs typeface="Calibri" panose="020F0502020204030204" pitchFamily="34" charset="0"/>
              </a:rPr>
            </a:br>
            <a:br>
              <a:rPr lang="fr-FR" sz="1100" dirty="0">
                <a:solidFill>
                  <a:schemeClr val="tx1"/>
                </a:solidFill>
                <a:latin typeface="Calibri" panose="020F0502020204030204" pitchFamily="34" charset="0"/>
                <a:cs typeface="Calibri" panose="020F0502020204030204" pitchFamily="34" charset="0"/>
              </a:rPr>
            </a:br>
            <a:r>
              <a:rPr lang="fr-FR" sz="1300" dirty="0">
                <a:solidFill>
                  <a:schemeClr val="tx1"/>
                </a:solidFill>
                <a:latin typeface="Calibri" panose="020F0502020204030204" pitchFamily="34" charset="0"/>
                <a:cs typeface="Calibri" panose="020F0502020204030204" pitchFamily="34" charset="0"/>
              </a:rPr>
              <a:t>La </a:t>
            </a:r>
            <a:r>
              <a:rPr lang="fr-FR" sz="1300" dirty="0">
                <a:latin typeface="Calibri" panose="020F0502020204030204" pitchFamily="34" charset="0"/>
                <a:cs typeface="Calibri" panose="020F0502020204030204" pitchFamily="34" charset="0"/>
              </a:rPr>
              <a:t>prospective s’est structurée à partir des années 1940-1950, période qui, selon Bernard Cazes, a connu un double processus de professionnalisation et d’institutionnalisation de ses pratiques. Depuis, celles-ci évoluent en fonction du contexte, des cultures, des besoins, des outils disponibles dans d’autres disciplines</a:t>
            </a:r>
            <a:br>
              <a:rPr lang="fr-FR" sz="1300" dirty="0">
                <a:solidFill>
                  <a:schemeClr val="tx1"/>
                </a:solidFill>
                <a:latin typeface="Calibri" panose="020F0502020204030204" pitchFamily="34" charset="0"/>
                <a:cs typeface="Calibri" panose="020F0502020204030204" pitchFamily="34" charset="0"/>
              </a:rPr>
            </a:br>
            <a:br>
              <a:rPr lang="fr-FR" sz="1300" dirty="0">
                <a:solidFill>
                  <a:schemeClr val="tx1"/>
                </a:solidFill>
                <a:latin typeface="Calibri" panose="020F0502020204030204" pitchFamily="34" charset="0"/>
                <a:cs typeface="Calibri" panose="020F0502020204030204" pitchFamily="34" charset="0"/>
              </a:rPr>
            </a:br>
            <a:r>
              <a:rPr lang="fr-FR" sz="1300" b="1" i="1" dirty="0">
                <a:solidFill>
                  <a:schemeClr val="accent4">
                    <a:lumMod val="75000"/>
                  </a:schemeClr>
                </a:solidFill>
                <a:latin typeface="Calibri" panose="020F0502020204030204" pitchFamily="34" charset="0"/>
                <a:cs typeface="Calibri" panose="020F0502020204030204" pitchFamily="34" charset="0"/>
              </a:rPr>
              <a:t> </a:t>
            </a:r>
            <a:r>
              <a:rPr lang="fr-FR" sz="1300" dirty="0">
                <a:solidFill>
                  <a:srgbClr val="000000"/>
                </a:solidFill>
                <a:latin typeface="Calibri" panose="020F0502020204030204" pitchFamily="34" charset="0"/>
                <a:cs typeface="Calibri" panose="020F0502020204030204" pitchFamily="34" charset="0"/>
              </a:rPr>
              <a:t>La prospective, telle que nous la pratiquons aujourd’hui, s’est développée essentiellement depuis la seconde Guerre mondiale</a:t>
            </a:r>
            <a:br>
              <a:rPr lang="fr-FR" sz="1300" dirty="0">
                <a:solidFill>
                  <a:srgbClr val="000000"/>
                </a:solidFill>
                <a:latin typeface="Calibri" panose="020F0502020204030204" pitchFamily="34" charset="0"/>
                <a:cs typeface="Calibri" panose="020F0502020204030204" pitchFamily="34" charset="0"/>
              </a:rPr>
            </a:br>
            <a:br>
              <a:rPr lang="fr-FR" sz="1300" dirty="0">
                <a:solidFill>
                  <a:srgbClr val="000000"/>
                </a:solidFill>
                <a:latin typeface="Calibri" panose="020F0502020204030204" pitchFamily="34" charset="0"/>
                <a:cs typeface="Calibri" panose="020F0502020204030204" pitchFamily="34" charset="0"/>
              </a:rPr>
            </a:br>
            <a:r>
              <a:rPr lang="fr-FR" sz="1300" dirty="0">
                <a:solidFill>
                  <a:srgbClr val="000000"/>
                </a:solidFill>
                <a:latin typeface="Calibri" panose="020F0502020204030204" pitchFamily="34" charset="0"/>
                <a:cs typeface="Calibri" panose="020F0502020204030204" pitchFamily="34" charset="0"/>
              </a:rPr>
              <a:t>Après 1945, la France est en pleine reconstruction.  Elle est dirigée par son administration qui contrôle l’énergie, les transports, les télécommunications, les grandes banques et assurances, le logement et la construction, l’urbanisme, l’agriculture... De ce fait, l’administration est confrontée à des choix concernant la réalisation d’équipements ou d’infrastructures par exemple. Elle a besoin de lieux de réflexion. Il s’agit d'étudier, sous l'angle des faits porteurs d'avenir, ce qu'il serait utile de connaître dès à présent de la France de demain pour éclairer les orientations générées du Plan</a:t>
            </a:r>
            <a:br>
              <a:rPr lang="fr-FR" sz="1300" dirty="0">
                <a:solidFill>
                  <a:srgbClr val="000000"/>
                </a:solidFill>
                <a:latin typeface="Calibri" panose="020F0502020204030204" pitchFamily="34" charset="0"/>
                <a:cs typeface="Calibri" panose="020F0502020204030204" pitchFamily="34" charset="0"/>
              </a:rPr>
            </a:br>
            <a:br>
              <a:rPr lang="fr-FR" sz="1300" dirty="0">
                <a:solidFill>
                  <a:srgbClr val="000000"/>
                </a:solidFill>
                <a:latin typeface="Calibri" panose="020F0502020204030204" pitchFamily="34" charset="0"/>
                <a:cs typeface="Calibri" panose="020F0502020204030204" pitchFamily="34" charset="0"/>
              </a:rPr>
            </a:br>
            <a:r>
              <a:rPr lang="fr-FR" sz="1300" dirty="0">
                <a:solidFill>
                  <a:srgbClr val="000000"/>
                </a:solidFill>
                <a:latin typeface="Calibri" panose="020F0502020204030204" pitchFamily="34" charset="0"/>
                <a:cs typeface="Calibri" panose="020F0502020204030204" pitchFamily="34" charset="0"/>
              </a:rPr>
              <a:t> La prospective émane à la fois de l’Etat planificateur, et d’initiatives de précurseurs, dont les plus fameux sont Gaston Berger, Bertrand de Jouvenel et Jean Fourastié qui vont être à l’origine de collectifs de prospective </a:t>
            </a:r>
            <a:br>
              <a:rPr lang="fr-FR" sz="1300" dirty="0">
                <a:solidFill>
                  <a:srgbClr val="000000"/>
                </a:solidFill>
                <a:latin typeface="Calibri" panose="020F0502020204030204" pitchFamily="34" charset="0"/>
                <a:cs typeface="Calibri" panose="020F0502020204030204" pitchFamily="34" charset="0"/>
              </a:rPr>
            </a:br>
            <a:br>
              <a:rPr lang="fr-FR" sz="1300" dirty="0">
                <a:solidFill>
                  <a:srgbClr val="000000"/>
                </a:solidFill>
                <a:latin typeface="Calibri" panose="020F0502020204030204" pitchFamily="34" charset="0"/>
                <a:cs typeface="Calibri" panose="020F0502020204030204" pitchFamily="34" charset="0"/>
              </a:rPr>
            </a:br>
            <a:r>
              <a:rPr lang="fr-FR" sz="1300" dirty="0">
                <a:effectLst/>
                <a:latin typeface="Calibri" panose="020F0502020204030204" pitchFamily="34" charset="0"/>
                <a:ea typeface="Times New Roman" panose="02020603050405020304" pitchFamily="18" charset="0"/>
                <a:cs typeface="Calibri" panose="020F0502020204030204" pitchFamily="34" charset="0"/>
              </a:rPr>
              <a:t>Une articulation entre la planification, qui permet à l’aide des analyses à moyen terme une interrogation sur l’avenir de l’homme, et la prospective, qui en permettant la focalisation sur les propriétés du futur, facilite les décisions à prendre dans le présent, se met en place. L’émergence de la prospective est en effet indissociable de la politique des Etats qui se renforce dans la planification économique et sociale</a:t>
            </a:r>
            <a:br>
              <a:rPr lang="fr-FR" sz="1300" dirty="0">
                <a:solidFill>
                  <a:srgbClr val="000000"/>
                </a:solidFill>
                <a:latin typeface="Calibri" panose="020F0502020204030204" pitchFamily="34" charset="0"/>
                <a:cs typeface="Calibri" panose="020F0502020204030204" pitchFamily="34" charset="0"/>
              </a:rPr>
            </a:br>
            <a:br>
              <a:rPr lang="fr-FR" sz="1300" dirty="0">
                <a:solidFill>
                  <a:srgbClr val="000000"/>
                </a:solidFill>
                <a:latin typeface="Calibri" panose="020F0502020204030204" pitchFamily="34" charset="0"/>
                <a:cs typeface="Calibri" panose="020F0502020204030204" pitchFamily="34" charset="0"/>
              </a:rPr>
            </a:br>
            <a:br>
              <a:rPr lang="fr-FR" sz="1600" b="1" i="1" dirty="0">
                <a:solidFill>
                  <a:schemeClr val="accent4">
                    <a:lumMod val="75000"/>
                  </a:schemeClr>
                </a:solidFill>
                <a:latin typeface="Calibri" panose="020F0502020204030204" pitchFamily="34" charset="0"/>
                <a:cs typeface="Calibri" panose="020F0502020204030204" pitchFamily="34" charset="0"/>
              </a:rPr>
            </a:br>
            <a:br>
              <a:rPr lang="fr-FR" sz="1600" b="1" i="1" dirty="0">
                <a:solidFill>
                  <a:schemeClr val="accent4">
                    <a:lumMod val="75000"/>
                  </a:schemeClr>
                </a:solidFill>
                <a:latin typeface="Calibri" panose="020F0502020204030204" pitchFamily="34" charset="0"/>
                <a:cs typeface="Calibri" panose="020F0502020204030204" pitchFamily="34" charset="0"/>
              </a:rPr>
            </a:br>
            <a:br>
              <a:rPr lang="fr-FR" sz="1300" b="1" i="1" dirty="0">
                <a:solidFill>
                  <a:schemeClr val="accent4">
                    <a:lumMod val="75000"/>
                  </a:schemeClr>
                </a:solidFill>
                <a:latin typeface="Calibri" panose="020F0502020204030204" pitchFamily="34" charset="0"/>
                <a:cs typeface="Calibri" panose="020F0502020204030204" pitchFamily="34" charset="0"/>
              </a:rPr>
            </a:br>
            <a:br>
              <a:rPr lang="fr-FR" sz="1600" b="1" i="1" dirty="0">
                <a:solidFill>
                  <a:schemeClr val="accent4">
                    <a:lumMod val="75000"/>
                  </a:schemeClr>
                </a:solidFill>
                <a:latin typeface="Calibri" panose="020F0502020204030204" pitchFamily="34" charset="0"/>
                <a:cs typeface="Calibri" panose="020F0502020204030204" pitchFamily="34" charset="0"/>
              </a:rPr>
            </a:br>
            <a:br>
              <a:rPr lang="fr-FR" sz="1100" dirty="0">
                <a:solidFill>
                  <a:schemeClr val="tx1"/>
                </a:solidFill>
                <a:latin typeface="Calibri" panose="020F0502020204030204" pitchFamily="34" charset="0"/>
                <a:cs typeface="Calibri" panose="020F0502020204030204" pitchFamily="34" charset="0"/>
              </a:rPr>
            </a:br>
            <a:endParaRPr lang="fr-FR" sz="1100" dirty="0">
              <a:solidFill>
                <a:schemeClr val="tx1"/>
              </a:solidFill>
              <a:latin typeface="Calibri" panose="020F0502020204030204" pitchFamily="34" charset="0"/>
              <a:cs typeface="Calibri" panose="020F0502020204030204" pitchFamily="34" charset="0"/>
            </a:endParaRPr>
          </a:p>
        </p:txBody>
      </p:sp>
      <p:sp>
        <p:nvSpPr>
          <p:cNvPr id="3" name="Sous-titre 2">
            <a:extLst>
              <a:ext uri="{FF2B5EF4-FFF2-40B4-BE49-F238E27FC236}">
                <a16:creationId xmlns:a16="http://schemas.microsoft.com/office/drawing/2014/main" id="{0DE77CC5-6F64-440C-ABD6-8D8E4FA8E811}"/>
              </a:ext>
            </a:extLst>
          </p:cNvPr>
          <p:cNvSpPr>
            <a:spLocks noGrp="1"/>
          </p:cNvSpPr>
          <p:nvPr>
            <p:ph type="subTitle" idx="1"/>
          </p:nvPr>
        </p:nvSpPr>
        <p:spPr/>
        <p:txBody>
          <a:bodyPr>
            <a:normAutofit lnSpcReduction="10000"/>
          </a:bodyPr>
          <a:lstStyle/>
          <a:p>
            <a:endParaRPr lang="fr-FR" dirty="0"/>
          </a:p>
          <a:p>
            <a:pPr algn="r"/>
            <a:r>
              <a:rPr lang="fr-FR" sz="1800" b="1" dirty="0">
                <a:solidFill>
                  <a:schemeClr val="tx2"/>
                </a:solidFill>
                <a:latin typeface="Calibri" panose="020F0502020204030204" pitchFamily="34" charset="0"/>
                <a:cs typeface="Calibri" panose="020F0502020204030204" pitchFamily="34" charset="0"/>
              </a:rPr>
              <a:t>11 Septembre 2025</a:t>
            </a:r>
          </a:p>
          <a:p>
            <a:pPr algn="r"/>
            <a:r>
              <a:rPr lang="fr-FR" dirty="0"/>
              <a:t> </a:t>
            </a:r>
          </a:p>
        </p:txBody>
      </p:sp>
    </p:spTree>
    <p:extLst>
      <p:ext uri="{BB962C8B-B14F-4D97-AF65-F5344CB8AC3E}">
        <p14:creationId xmlns:p14="http://schemas.microsoft.com/office/powerpoint/2010/main" val="39574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6274A-A1B1-C668-E955-82E34DA1D32E}"/>
              </a:ext>
            </a:extLst>
          </p:cNvPr>
          <p:cNvSpPr>
            <a:spLocks noGrp="1"/>
          </p:cNvSpPr>
          <p:nvPr>
            <p:ph type="title"/>
          </p:nvPr>
        </p:nvSpPr>
        <p:spPr/>
        <p:txBody>
          <a:bodyPr>
            <a:normAutofit/>
          </a:bodyPr>
          <a:lstStyle/>
          <a:p>
            <a:r>
              <a:rPr lang="fr-FR" sz="1600" b="1" i="1" dirty="0">
                <a:solidFill>
                  <a:schemeClr val="accent4">
                    <a:lumMod val="75000"/>
                  </a:schemeClr>
                </a:solidFill>
                <a:latin typeface="Calibri" panose="020F0502020204030204" pitchFamily="34" charset="0"/>
                <a:cs typeface="Calibri" panose="020F0502020204030204" pitchFamily="34" charset="0"/>
              </a:rPr>
              <a:t>L’histoire de la prospective</a:t>
            </a:r>
            <a:endParaRPr lang="fr-FR" sz="1600" dirty="0"/>
          </a:p>
        </p:txBody>
      </p:sp>
      <p:sp>
        <p:nvSpPr>
          <p:cNvPr id="3" name="Espace réservé du contenu 2">
            <a:extLst>
              <a:ext uri="{FF2B5EF4-FFF2-40B4-BE49-F238E27FC236}">
                <a16:creationId xmlns:a16="http://schemas.microsoft.com/office/drawing/2014/main" id="{EFA46853-4256-D565-8C5E-C34661A70903}"/>
              </a:ext>
            </a:extLst>
          </p:cNvPr>
          <p:cNvSpPr>
            <a:spLocks noGrp="1"/>
          </p:cNvSpPr>
          <p:nvPr>
            <p:ph idx="1"/>
          </p:nvPr>
        </p:nvSpPr>
        <p:spPr/>
        <p:txBody>
          <a:bodyPr>
            <a:normAutofit/>
          </a:bodyPr>
          <a:lstStyle/>
          <a:p>
            <a:r>
              <a:rPr lang="fr-FR" sz="1200" dirty="0">
                <a:latin typeface="Calibri" panose="020F0502020204030204" pitchFamily="34" charset="0"/>
                <a:cs typeface="Calibri" panose="020F0502020204030204" pitchFamily="34" charset="0"/>
              </a:rPr>
              <a:t>Avec son développement, la prospective prend des formes plus diverses, plus diffuses, moins clairement identifiables</a:t>
            </a:r>
          </a:p>
          <a:p>
            <a:r>
              <a:rPr lang="fr-FR" sz="1200" dirty="0">
                <a:latin typeface="Calibri" panose="020F0502020204030204" pitchFamily="34" charset="0"/>
                <a:cs typeface="Calibri" panose="020F0502020204030204" pitchFamily="34" charset="0"/>
              </a:rPr>
              <a:t>Alors que les grandes commandes publiques s’essoufflent progressivement, ce sont les acteurs privés (Shell, EDF, General Electric, l’OREAL, SEMA…) qui s’emparent de la prospective comme outil d’aide à l’élaboration de leurs stratégies</a:t>
            </a:r>
          </a:p>
          <a:p>
            <a:r>
              <a:rPr lang="fr-FR" sz="1200" dirty="0">
                <a:latin typeface="Calibri" panose="020F0502020204030204" pitchFamily="34" charset="0"/>
                <a:cs typeface="Calibri" panose="020F0502020204030204" pitchFamily="34" charset="0"/>
              </a:rPr>
              <a:t>Les crises des années 1970, la fin de la guerre froide entraînent une baisse de la demande de prospective dans les organes internationaux, du moins sous la forme de grands projets très ambitieux</a:t>
            </a:r>
          </a:p>
          <a:p>
            <a:r>
              <a:rPr lang="fr-FR" sz="1200" dirty="0">
                <a:latin typeface="Calibri" panose="020F0502020204030204" pitchFamily="34" charset="0"/>
                <a:cs typeface="Calibri" panose="020F0502020204030204" pitchFamily="34" charset="0"/>
              </a:rPr>
              <a:t>C’est le cas aussi en France où, progressivement, le Commissariat général du Plan et la DATAR perdent leurs fonctions planificatrices. À partir des années 1990 et des mouvements généraux de décentralisation en Europe, la prospective territoriale se développe aussi fortement comme outil d’aide à l’élaboration des politiques publiques régionales et locales. En termes de méthodes, c’est à partir des années 1990 que se développe une prospective plus participative, de plus en plus attachée à l’association des parties prenantes aux réflexions sur le futur</a:t>
            </a:r>
          </a:p>
          <a:p>
            <a:pPr marL="0" indent="0">
              <a:buNone/>
            </a:pPr>
            <a:r>
              <a:rPr lang="fr-FR" b="1" dirty="0"/>
              <a:t> </a:t>
            </a:r>
            <a:endParaRPr lang="fr-FR" dirty="0"/>
          </a:p>
          <a:p>
            <a:endParaRPr lang="fr-FR" dirty="0"/>
          </a:p>
          <a:p>
            <a:endParaRPr lang="fr-FR" dirty="0"/>
          </a:p>
        </p:txBody>
      </p:sp>
      <p:sp>
        <p:nvSpPr>
          <p:cNvPr id="4" name="Sous-titre 2">
            <a:extLst>
              <a:ext uri="{FF2B5EF4-FFF2-40B4-BE49-F238E27FC236}">
                <a16:creationId xmlns:a16="http://schemas.microsoft.com/office/drawing/2014/main" id="{A348EBAA-5CD5-4CD9-9111-572B05300420}"/>
              </a:ext>
            </a:extLst>
          </p:cNvPr>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fr-FR" dirty="0"/>
          </a:p>
          <a:p>
            <a:pPr marL="0" indent="0" algn="r">
              <a:buNone/>
            </a:pPr>
            <a:r>
              <a:rPr lang="fr-FR" b="1" dirty="0">
                <a:solidFill>
                  <a:schemeClr val="tx2"/>
                </a:solidFill>
                <a:latin typeface="Calibri" panose="020F0502020204030204" pitchFamily="34" charset="0"/>
                <a:cs typeface="Calibri" panose="020F0502020204030204" pitchFamily="34" charset="0"/>
              </a:rPr>
              <a:t>11 Septembre 2025</a:t>
            </a:r>
          </a:p>
        </p:txBody>
      </p:sp>
    </p:spTree>
    <p:extLst>
      <p:ext uri="{BB962C8B-B14F-4D97-AF65-F5344CB8AC3E}">
        <p14:creationId xmlns:p14="http://schemas.microsoft.com/office/powerpoint/2010/main" val="2310588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6E67AC-A63C-708E-3640-643D80823D81}"/>
              </a:ext>
            </a:extLst>
          </p:cNvPr>
          <p:cNvSpPr>
            <a:spLocks noGrp="1"/>
          </p:cNvSpPr>
          <p:nvPr>
            <p:ph type="title"/>
          </p:nvPr>
        </p:nvSpPr>
        <p:spPr/>
        <p:txBody>
          <a:bodyPr>
            <a:normAutofit/>
          </a:bodyPr>
          <a:lstStyle/>
          <a:p>
            <a:r>
              <a:rPr lang="fr-FR" sz="1600" b="1" i="1" dirty="0">
                <a:solidFill>
                  <a:schemeClr val="accent4">
                    <a:lumMod val="75000"/>
                  </a:schemeClr>
                </a:solidFill>
                <a:latin typeface="Calibri" panose="020F0502020204030204" pitchFamily="34" charset="0"/>
                <a:cs typeface="Calibri" panose="020F0502020204030204" pitchFamily="34" charset="0"/>
              </a:rPr>
              <a:t>Les années 2010-2020… : diversification des approches</a:t>
            </a:r>
            <a:br>
              <a:rPr lang="fr-FR" sz="1600" b="1" i="1" dirty="0">
                <a:solidFill>
                  <a:schemeClr val="accent4">
                    <a:lumMod val="75000"/>
                  </a:schemeClr>
                </a:solidFill>
                <a:latin typeface="Calibri" panose="020F0502020204030204" pitchFamily="34" charset="0"/>
                <a:cs typeface="Calibri" panose="020F0502020204030204" pitchFamily="34" charset="0"/>
              </a:rPr>
            </a:br>
            <a:endParaRPr lang="fr-FR" sz="1600" b="1" i="1"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FDB60E2B-1AB5-502B-F68B-FAEC4DE6E6D2}"/>
              </a:ext>
            </a:extLst>
          </p:cNvPr>
          <p:cNvSpPr>
            <a:spLocks noGrp="1"/>
          </p:cNvSpPr>
          <p:nvPr>
            <p:ph idx="1"/>
          </p:nvPr>
        </p:nvSpPr>
        <p:spPr>
          <a:xfrm>
            <a:off x="2589212" y="1208439"/>
            <a:ext cx="8915400" cy="3777622"/>
          </a:xfrm>
        </p:spPr>
        <p:txBody>
          <a:bodyPr>
            <a:normAutofit/>
          </a:bodyPr>
          <a:lstStyle/>
          <a:p>
            <a:r>
              <a:rPr lang="fr-FR" sz="1200" dirty="0">
                <a:latin typeface="Calibri" panose="020F0502020204030204" pitchFamily="34" charset="0"/>
                <a:cs typeface="Calibri" panose="020F0502020204030204" pitchFamily="34" charset="0"/>
              </a:rPr>
              <a:t>Depuis le début des années 2010, le terme de transition s’est considérablement développé. Les « transitions », qui peuvent couvrir le numérique, l’écologie, le vieillissement, intègrent généralement la prise en compte de tendances mais affichent aussi des objectifs et les moyens de les atteindre. De ce point de vue, elles apparaissent comme de nouvelles formes d’orchestration de l’action publique sur le temps long, comme a pu l’être la planification</a:t>
            </a:r>
          </a:p>
          <a:p>
            <a:r>
              <a:rPr lang="fr-FR" sz="1200" dirty="0">
                <a:latin typeface="Calibri" panose="020F0502020204030204" pitchFamily="34" charset="0"/>
                <a:cs typeface="Calibri" panose="020F0502020204030204" pitchFamily="34" charset="0"/>
              </a:rPr>
              <a:t> L’accompagnement ou l’organisation de ces transitions est le support de nombreux travaux de prospective, notamment dans les domaines de l’environnement (climat, ressources...), de l’énergie, mais aussi dans des domaines de société (la « transition démocratique » par exemple)</a:t>
            </a:r>
          </a:p>
          <a:p>
            <a:r>
              <a:rPr lang="fr-FR" sz="1200" dirty="0">
                <a:latin typeface="Calibri" panose="020F0502020204030204" pitchFamily="34" charset="0"/>
                <a:cs typeface="Calibri" panose="020F0502020204030204" pitchFamily="34" charset="0"/>
              </a:rPr>
              <a:t>Le thème de la « transition » a favorisé le renforcement des liens entre l’exploration des possibles et la fabrique du souhaitable. Ces deux dernières décennies, les dialogues se sont approfondis entre acteurs, experts, citoyens pour explorer les réponses possibles face aux grandes transitions, pour permettre la reconnaissance et l’émergence d’acteurs du changement et d’actions collectives en vue de construire des futurs souhaitables</a:t>
            </a:r>
          </a:p>
          <a:p>
            <a:r>
              <a:rPr lang="fr-FR" sz="1200" dirty="0">
                <a:latin typeface="Calibri" panose="020F0502020204030204" pitchFamily="34" charset="0"/>
                <a:cs typeface="Calibri" panose="020F0502020204030204" pitchFamily="34" charset="0"/>
              </a:rPr>
              <a:t>On les trouve notamment en France dans les « </a:t>
            </a:r>
            <a:r>
              <a:rPr lang="fr-FR" sz="1200" dirty="0" err="1">
                <a:latin typeface="Calibri" panose="020F0502020204030204" pitchFamily="34" charset="0"/>
                <a:cs typeface="Calibri" panose="020F0502020204030204" pitchFamily="34" charset="0"/>
              </a:rPr>
              <a:t>labs</a:t>
            </a:r>
            <a:r>
              <a:rPr lang="fr-FR" sz="1200" dirty="0">
                <a:latin typeface="Calibri" panose="020F0502020204030204" pitchFamily="34" charset="0"/>
                <a:cs typeface="Calibri" panose="020F0502020204030204" pitchFamily="34" charset="0"/>
              </a:rPr>
              <a:t> » d’innovation ouverte, les diverses « fabriques du futur », l’Institut des futurs souhaitables, la fabrique du futur</a:t>
            </a:r>
            <a:endParaRPr lang="fr-FR" dirty="0"/>
          </a:p>
          <a:p>
            <a:r>
              <a:rPr lang="fr-FR" sz="1200" dirty="0">
                <a:latin typeface="Calibri" panose="020F0502020204030204" pitchFamily="34" charset="0"/>
                <a:cs typeface="Calibri" panose="020F0502020204030204" pitchFamily="34" charset="0"/>
              </a:rPr>
              <a:t>les travaux de prospective recourent aussi plus significativement aux imaginaires, probablement à la fois sous l’effet d’un contexte contre-utopique de plus en plus marqué, d’un éventail de possibles qui semble se restreindre, et d’une place croissante de la fiction dans nos représentations </a:t>
            </a:r>
            <a:r>
              <a:rPr lang="fr-FR" sz="1200" b="1" dirty="0">
                <a:latin typeface="Calibri" panose="020F0502020204030204" pitchFamily="34" charset="0"/>
                <a:cs typeface="Calibri" panose="020F0502020204030204" pitchFamily="34" charset="0"/>
              </a:rPr>
              <a:t> </a:t>
            </a:r>
            <a:endParaRPr lang="fr-FR" sz="1200" dirty="0">
              <a:latin typeface="Calibri" panose="020F0502020204030204" pitchFamily="34" charset="0"/>
              <a:cs typeface="Calibri" panose="020F0502020204030204" pitchFamily="34" charset="0"/>
            </a:endParaRPr>
          </a:p>
          <a:p>
            <a:endParaRPr lang="fr-FR" dirty="0"/>
          </a:p>
        </p:txBody>
      </p:sp>
      <p:sp>
        <p:nvSpPr>
          <p:cNvPr id="4" name="Sous-titre 2">
            <a:extLst>
              <a:ext uri="{FF2B5EF4-FFF2-40B4-BE49-F238E27FC236}">
                <a16:creationId xmlns:a16="http://schemas.microsoft.com/office/drawing/2014/main" id="{C32FA172-1171-81EB-6F6F-89268DD049FB}"/>
              </a:ext>
            </a:extLst>
          </p:cNvPr>
          <p:cNvSpPr txBox="1">
            <a:spLocks/>
          </p:cNvSpPr>
          <p:nvPr/>
        </p:nvSpPr>
        <p:spPr>
          <a:xfrm>
            <a:off x="2589213" y="4820411"/>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fr-FR" dirty="0"/>
          </a:p>
          <a:p>
            <a:pPr marL="0" indent="0" algn="r">
              <a:buNone/>
            </a:pPr>
            <a:r>
              <a:rPr lang="fr-FR" b="1" dirty="0">
                <a:solidFill>
                  <a:schemeClr val="tx2"/>
                </a:solidFill>
                <a:latin typeface="Calibri" panose="020F0502020204030204" pitchFamily="34" charset="0"/>
                <a:cs typeface="Calibri" panose="020F0502020204030204" pitchFamily="34" charset="0"/>
              </a:rPr>
              <a:t>11 Septembre 2025</a:t>
            </a:r>
          </a:p>
        </p:txBody>
      </p:sp>
    </p:spTree>
    <p:extLst>
      <p:ext uri="{BB962C8B-B14F-4D97-AF65-F5344CB8AC3E}">
        <p14:creationId xmlns:p14="http://schemas.microsoft.com/office/powerpoint/2010/main" val="291131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80A184-74AB-A1B1-FEEB-43295402B6CA}"/>
              </a:ext>
            </a:extLst>
          </p:cNvPr>
          <p:cNvSpPr>
            <a:spLocks noGrp="1"/>
          </p:cNvSpPr>
          <p:nvPr>
            <p:ph type="title"/>
          </p:nvPr>
        </p:nvSpPr>
        <p:spPr/>
        <p:txBody>
          <a:bodyPr>
            <a:normAutofit/>
          </a:bodyPr>
          <a:lstStyle/>
          <a:p>
            <a:r>
              <a:rPr lang="fr-FR" sz="1600" b="1" i="1" dirty="0">
                <a:solidFill>
                  <a:schemeClr val="accent4">
                    <a:lumMod val="75000"/>
                  </a:schemeClr>
                </a:solidFill>
                <a:latin typeface="Calibri" panose="020F0502020204030204" pitchFamily="34" charset="0"/>
                <a:cs typeface="Calibri" panose="020F0502020204030204" pitchFamily="34" charset="0"/>
              </a:rPr>
              <a:t>L’importance de penser l’avenir</a:t>
            </a:r>
            <a:br>
              <a:rPr lang="fr-FR" sz="1600" b="1" i="1" dirty="0">
                <a:solidFill>
                  <a:schemeClr val="accent4">
                    <a:lumMod val="75000"/>
                  </a:schemeClr>
                </a:solidFill>
                <a:latin typeface="Calibri" panose="020F0502020204030204" pitchFamily="34" charset="0"/>
                <a:cs typeface="Calibri" panose="020F0502020204030204" pitchFamily="34" charset="0"/>
              </a:rPr>
            </a:br>
            <a:endParaRPr lang="fr-FR" sz="1600" b="1" i="1" dirty="0">
              <a:solidFill>
                <a:schemeClr val="accent4">
                  <a:lumMod val="75000"/>
                </a:schemeClr>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D59FF735-411F-191F-2F2B-D1C18C5A75E9}"/>
              </a:ext>
            </a:extLst>
          </p:cNvPr>
          <p:cNvSpPr>
            <a:spLocks noGrp="1"/>
          </p:cNvSpPr>
          <p:nvPr>
            <p:ph idx="1"/>
          </p:nvPr>
        </p:nvSpPr>
        <p:spPr/>
        <p:txBody>
          <a:bodyPr>
            <a:normAutofit/>
          </a:bodyPr>
          <a:lstStyle/>
          <a:p>
            <a:r>
              <a:rPr lang="fr-FR" sz="1200" dirty="0">
                <a:latin typeface="Calibri" panose="020F0502020204030204" pitchFamily="34" charset="0"/>
                <a:cs typeface="Calibri" panose="020F0502020204030204" pitchFamily="34" charset="0"/>
              </a:rPr>
              <a:t>La plupart des responsables se trouvent aujourd’hui face à un paradoxe : l’obligation de se projeter en univers non seulement incertain mais en partie imprévisible, et celle concomitante de prendre des décisions qui engagent l’avenir (des politiques publiques, des investissements), y compris pour réduire les risques et se préparer aux crises</a:t>
            </a:r>
          </a:p>
          <a:p>
            <a:r>
              <a:rPr lang="fr-FR" sz="1200" dirty="0">
                <a:latin typeface="Calibri" panose="020F0502020204030204" pitchFamily="34" charset="0"/>
                <a:cs typeface="Calibri" panose="020F0502020204030204" pitchFamily="34" charset="0"/>
              </a:rPr>
              <a:t>Le corpus de la prospective s’est enrichi depuis 70 ans et offre aujourd’hui une large palette d’approches et de techniques qui peuvent aider à résoudre ces paradoxes et favoriser la construction collective de futurs souhaitables. Les approches qui se révèlent efficaces sont généralement celles qui allient une bonne capacité d’analyse et une forte mobilisation des acteurs du changement</a:t>
            </a:r>
          </a:p>
        </p:txBody>
      </p:sp>
      <p:sp>
        <p:nvSpPr>
          <p:cNvPr id="4" name="Sous-titre 2">
            <a:extLst>
              <a:ext uri="{FF2B5EF4-FFF2-40B4-BE49-F238E27FC236}">
                <a16:creationId xmlns:a16="http://schemas.microsoft.com/office/drawing/2014/main" id="{BA4D4FCC-EFD0-2F18-CB77-EF3442D1A3B9}"/>
              </a:ext>
            </a:extLst>
          </p:cNvPr>
          <p:cNvSpPr txBox="1">
            <a:spLocks/>
          </p:cNvSpPr>
          <p:nvPr/>
        </p:nvSpPr>
        <p:spPr>
          <a:xfrm>
            <a:off x="2589213" y="4820411"/>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fr-FR" dirty="0"/>
          </a:p>
          <a:p>
            <a:pPr marL="0" indent="0" algn="r">
              <a:buNone/>
            </a:pPr>
            <a:r>
              <a:rPr lang="fr-FR" b="1" dirty="0">
                <a:solidFill>
                  <a:schemeClr val="tx2"/>
                </a:solidFill>
                <a:latin typeface="Calibri" panose="020F0502020204030204" pitchFamily="34" charset="0"/>
                <a:cs typeface="Calibri" panose="020F0502020204030204" pitchFamily="34" charset="0"/>
              </a:rPr>
              <a:t>11 Septembre 2025</a:t>
            </a:r>
          </a:p>
        </p:txBody>
      </p:sp>
    </p:spTree>
    <p:extLst>
      <p:ext uri="{BB962C8B-B14F-4D97-AF65-F5344CB8AC3E}">
        <p14:creationId xmlns:p14="http://schemas.microsoft.com/office/powerpoint/2010/main" val="93089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5C222-9E62-4432-8831-5FD2B7FF16A5}"/>
              </a:ext>
            </a:extLst>
          </p:cNvPr>
          <p:cNvSpPr>
            <a:spLocks noGrp="1"/>
          </p:cNvSpPr>
          <p:nvPr>
            <p:ph type="ctrTitle"/>
          </p:nvPr>
        </p:nvSpPr>
        <p:spPr>
          <a:xfrm>
            <a:off x="2589213" y="1906627"/>
            <a:ext cx="8915399" cy="4952132"/>
          </a:xfrm>
        </p:spPr>
        <p:txBody>
          <a:bodyPr>
            <a:normAutofit fontScale="90000"/>
          </a:bodyPr>
          <a:lstStyle/>
          <a:p>
            <a:r>
              <a:rPr lang="fr-FR" sz="1800" b="1" i="1" dirty="0">
                <a:solidFill>
                  <a:schemeClr val="accent4">
                    <a:lumMod val="75000"/>
                  </a:schemeClr>
                </a:solidFill>
                <a:latin typeface="Calibri" panose="020F0502020204030204" pitchFamily="34" charset="0"/>
                <a:cs typeface="Calibri" panose="020F0502020204030204" pitchFamily="34" charset="0"/>
              </a:rPr>
              <a:t>Visions 2100</a:t>
            </a:r>
            <a:br>
              <a:rPr lang="fr-FR" sz="1400" b="1" i="1" dirty="0">
                <a:solidFill>
                  <a:schemeClr val="accent4">
                    <a:lumMod val="75000"/>
                  </a:schemeClr>
                </a:solidFill>
                <a:latin typeface="Calibri" panose="020F0502020204030204" pitchFamily="34" charset="0"/>
                <a:cs typeface="Calibri" panose="020F0502020204030204" pitchFamily="34" charset="0"/>
              </a:rPr>
            </a:br>
            <a:br>
              <a:rPr lang="fr-FR" sz="1400" b="1" i="1" dirty="0">
                <a:solidFill>
                  <a:schemeClr val="accent4">
                    <a:lumMod val="75000"/>
                  </a:schemeClr>
                </a:solidFill>
                <a:latin typeface="Calibri" panose="020F0502020204030204" pitchFamily="34" charset="0"/>
                <a:cs typeface="Calibri" panose="020F0502020204030204" pitchFamily="34" charset="0"/>
              </a:rPr>
            </a:br>
            <a:r>
              <a:rPr lang="fr-FR" sz="1400" b="1" i="1" dirty="0">
                <a:solidFill>
                  <a:schemeClr val="accent4">
                    <a:lumMod val="75000"/>
                  </a:schemeClr>
                </a:solidFill>
                <a:latin typeface="Calibri" panose="020F0502020204030204" pitchFamily="34" charset="0"/>
                <a:cs typeface="Calibri" panose="020F0502020204030204" pitchFamily="34" charset="0"/>
              </a:rPr>
              <a:t>Cet exercice est parti d’un constat et d’une interrogation.</a:t>
            </a:r>
            <a:br>
              <a:rPr lang="fr-FR" sz="1400" b="1" i="1" dirty="0">
                <a:solidFill>
                  <a:schemeClr val="accent4">
                    <a:lumMod val="75000"/>
                  </a:schemeClr>
                </a:solidFill>
                <a:latin typeface="Calibri" panose="020F0502020204030204" pitchFamily="34" charset="0"/>
                <a:cs typeface="Calibri" panose="020F0502020204030204" pitchFamily="34" charset="0"/>
              </a:rPr>
            </a:br>
            <a:br>
              <a:rPr lang="fr-FR" sz="1400" b="1" i="1" dirty="0">
                <a:solidFill>
                  <a:schemeClr val="accent4">
                    <a:lumMod val="75000"/>
                  </a:schemeClr>
                </a:solidFill>
                <a:latin typeface="Calibri" panose="020F0502020204030204" pitchFamily="34" charset="0"/>
                <a:cs typeface="Calibri" panose="020F0502020204030204" pitchFamily="34" charset="0"/>
              </a:rPr>
            </a:br>
            <a:r>
              <a:rPr lang="fr-FR" sz="1300" u="none" strike="noStrike" baseline="0" dirty="0">
                <a:solidFill>
                  <a:srgbClr val="000000"/>
                </a:solidFill>
                <a:latin typeface="Calibri" panose="020F0502020204030204" pitchFamily="34" charset="0"/>
                <a:cs typeface="Calibri" panose="020F0502020204030204" pitchFamily="34" charset="0"/>
              </a:rPr>
              <a:t> </a:t>
            </a:r>
            <a:r>
              <a:rPr lang="fr-FR" sz="1300" dirty="0">
                <a:latin typeface="Calibri" panose="020F0502020204030204" pitchFamily="34" charset="0"/>
                <a:cs typeface="Calibri" panose="020F0502020204030204" pitchFamily="34" charset="0"/>
              </a:rPr>
              <a:t>En ce 21ème siècle, l’humanité est à l’amorce d’un grand tournant</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 Au moins 10.000 ans, fin de la dernière grande glaciation, que l’humanité n’a pas connu un bouleversement de son milieu naturel aussi important que celui qui se profile avec le changement climatique</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 Qu’est mise en question une « civilisation industrielle », initiée il y a 1000 ans au Moyen-Âge, du fait de son inadaptation au changement climatique, et du fait aussi que surgissent des technologies qui transforment profondément la nature et l’humain</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 Qu’est remis en cause un ordre du monde dominé par l’Occident depuis la Renaissance il y a cinq siècles</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i="1" dirty="0">
                <a:latin typeface="Calibri" panose="020F0502020204030204" pitchFamily="34" charset="0"/>
                <a:cs typeface="Calibri" panose="020F0502020204030204" pitchFamily="34" charset="0"/>
              </a:rPr>
              <a:t>Comment l’humanité va-t-elle faire face aux défis qui se profilent ?</a:t>
            </a:r>
            <a:r>
              <a:rPr lang="fr-FR" sz="1300" dirty="0">
                <a:latin typeface="Calibri" panose="020F0502020204030204" pitchFamily="34" charset="0"/>
                <a:cs typeface="Calibri" panose="020F0502020204030204" pitchFamily="34" charset="0"/>
              </a:rPr>
              <a:t>  Humanité, dont les populations semblent incapables de se déprendre des habitudes de vie, des addictions au pouvoir, à l’argent, à la guerre…Mais qui sont aussi capables d’apprentissages, de réinventions, de métamorphoses…</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Il est donc important de se demander ce qui va se passer au fil de ce siècle et au-delà, en dépit de la difficulté d’un tel exercice </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Alors que la plupart des exercices de prospective ne vont guère au-delà de 2050, nous avons choisi le siècle.  Il  y a très peu d’exercice de prospective sur le long terme. Alors que cette </a:t>
            </a:r>
            <a:r>
              <a:rPr lang="fr-FR" sz="1300" dirty="0" err="1">
                <a:latin typeface="Calibri" panose="020F0502020204030204" pitchFamily="34" charset="0"/>
                <a:cs typeface="Calibri" panose="020F0502020204030204" pitchFamily="34" charset="0"/>
              </a:rPr>
              <a:t>temporalitéi</a:t>
            </a:r>
            <a:r>
              <a:rPr lang="fr-FR" sz="1300" dirty="0">
                <a:latin typeface="Calibri" panose="020F0502020204030204" pitchFamily="34" charset="0"/>
                <a:cs typeface="Calibri" panose="020F0502020204030204" pitchFamily="34" charset="0"/>
              </a:rPr>
              <a:t> est un moyen d’explorer des futurs inconnus - plausibles ou imaginaires - avec des accents mis sur les bifurcations possibles, les changements de visions du monde, les grandes mutations structurelles </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Cet exercice de prospective désire offrir  des éléments pour construire des visions du 21ème siècle et anticiper en quelque sorte ses possibles évolutions</a:t>
            </a:r>
            <a:br>
              <a:rPr lang="fr-FR" sz="1300" u="none" strike="noStrike" baseline="0" dirty="0">
                <a:solidFill>
                  <a:srgbClr val="000000"/>
                </a:solidFill>
                <a:latin typeface="Calibri" panose="020F0502020204030204" pitchFamily="34" charset="0"/>
                <a:cs typeface="Calibri" panose="020F0502020204030204" pitchFamily="34" charset="0"/>
              </a:rPr>
            </a:br>
            <a:br>
              <a:rPr lang="fr-FR" sz="1300" u="none" strike="noStrike" baseline="0" dirty="0">
                <a:solidFill>
                  <a:srgbClr val="000000"/>
                </a:solidFill>
                <a:latin typeface="Calibri" panose="020F0502020204030204" pitchFamily="34" charset="0"/>
                <a:cs typeface="Calibri" panose="020F0502020204030204" pitchFamily="34" charset="0"/>
              </a:rPr>
            </a:br>
            <a:br>
              <a:rPr lang="fr-FR" sz="1800" b="1" i="1" dirty="0">
                <a:solidFill>
                  <a:srgbClr val="000000"/>
                </a:solidFill>
                <a:latin typeface="KCDYVY+Calibri-BoldItalic"/>
                <a:cs typeface="Calibri" panose="020F0502020204030204" pitchFamily="34" charset="0"/>
              </a:rPr>
            </a:br>
            <a:br>
              <a:rPr lang="fr-FR" sz="1800" b="1" i="1" dirty="0">
                <a:solidFill>
                  <a:srgbClr val="000000"/>
                </a:solidFill>
                <a:latin typeface="KCDYVY+Calibri-BoldItalic"/>
                <a:cs typeface="Calibri" panose="020F0502020204030204" pitchFamily="34" charset="0"/>
              </a:rPr>
            </a:br>
            <a:br>
              <a:rPr lang="fr-FR" sz="1400" b="1" i="1" dirty="0">
                <a:solidFill>
                  <a:schemeClr val="accent4">
                    <a:lumMod val="75000"/>
                  </a:schemeClr>
                </a:solidFill>
                <a:latin typeface="Calibri" panose="020F0502020204030204" pitchFamily="34" charset="0"/>
                <a:cs typeface="Calibri" panose="020F0502020204030204" pitchFamily="34" charset="0"/>
              </a:rPr>
            </a:br>
            <a:br>
              <a:rPr lang="fr-FR" sz="1400" b="1" i="1" dirty="0">
                <a:solidFill>
                  <a:schemeClr val="accent4">
                    <a:lumMod val="75000"/>
                  </a:schemeClr>
                </a:solidFill>
                <a:latin typeface="Calibri" panose="020F0502020204030204" pitchFamily="34" charset="0"/>
                <a:cs typeface="Calibri" panose="020F0502020204030204" pitchFamily="34" charset="0"/>
              </a:rPr>
            </a:br>
            <a:br>
              <a:rPr lang="fr-FR" sz="1400" b="1" i="1" dirty="0">
                <a:solidFill>
                  <a:schemeClr val="accent4">
                    <a:lumMod val="75000"/>
                  </a:schemeClr>
                </a:solidFill>
                <a:latin typeface="Calibri" panose="020F0502020204030204" pitchFamily="34" charset="0"/>
                <a:cs typeface="Calibri" panose="020F0502020204030204" pitchFamily="34" charset="0"/>
              </a:rPr>
            </a:br>
            <a:endParaRPr lang="fr-FR" sz="1400" b="1" i="1" dirty="0">
              <a:solidFill>
                <a:schemeClr val="accent4">
                  <a:lumMod val="75000"/>
                </a:schemeClr>
              </a:solidFill>
              <a:latin typeface="Calibri" panose="020F0502020204030204" pitchFamily="34" charset="0"/>
              <a:cs typeface="Calibri" panose="020F0502020204030204" pitchFamily="34" charset="0"/>
            </a:endParaRPr>
          </a:p>
        </p:txBody>
      </p:sp>
      <p:sp>
        <p:nvSpPr>
          <p:cNvPr id="3" name="Sous-titre 2">
            <a:extLst>
              <a:ext uri="{FF2B5EF4-FFF2-40B4-BE49-F238E27FC236}">
                <a16:creationId xmlns:a16="http://schemas.microsoft.com/office/drawing/2014/main" id="{0DE77CC5-6F64-440C-ABD6-8D8E4FA8E811}"/>
              </a:ext>
            </a:extLst>
          </p:cNvPr>
          <p:cNvSpPr>
            <a:spLocks noGrp="1"/>
          </p:cNvSpPr>
          <p:nvPr>
            <p:ph type="subTitle" idx="1"/>
          </p:nvPr>
        </p:nvSpPr>
        <p:spPr>
          <a:xfrm>
            <a:off x="2589213" y="5341923"/>
            <a:ext cx="8915399" cy="1126283"/>
          </a:xfrm>
        </p:spPr>
        <p:txBody>
          <a:bodyPr>
            <a:normAutofit lnSpcReduction="10000"/>
          </a:bodyPr>
          <a:lstStyle/>
          <a:p>
            <a:endParaRPr lang="fr-FR" dirty="0"/>
          </a:p>
          <a:p>
            <a:pPr algn="r"/>
            <a:r>
              <a:rPr lang="fr-FR" sz="1800" b="1" dirty="0">
                <a:solidFill>
                  <a:schemeClr val="tx2"/>
                </a:solidFill>
                <a:latin typeface="Calibri" panose="020F0502020204030204" pitchFamily="34" charset="0"/>
                <a:cs typeface="Calibri" panose="020F0502020204030204" pitchFamily="34" charset="0"/>
              </a:rPr>
              <a:t>11 Septembre 2025</a:t>
            </a:r>
          </a:p>
          <a:p>
            <a:pPr algn="r"/>
            <a:r>
              <a:rPr lang="fr-FR" dirty="0"/>
              <a:t> </a:t>
            </a:r>
          </a:p>
        </p:txBody>
      </p:sp>
    </p:spTree>
    <p:extLst>
      <p:ext uri="{BB962C8B-B14F-4D97-AF65-F5344CB8AC3E}">
        <p14:creationId xmlns:p14="http://schemas.microsoft.com/office/powerpoint/2010/main" val="4126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5C222-9E62-4432-8831-5FD2B7FF16A5}"/>
              </a:ext>
            </a:extLst>
          </p:cNvPr>
          <p:cNvSpPr>
            <a:spLocks noGrp="1"/>
          </p:cNvSpPr>
          <p:nvPr>
            <p:ph type="ctrTitle"/>
          </p:nvPr>
        </p:nvSpPr>
        <p:spPr/>
        <p:txBody>
          <a:bodyPr>
            <a:normAutofit fontScale="90000"/>
          </a:bodyPr>
          <a:lstStyle/>
          <a:p>
            <a:r>
              <a:rPr lang="fr-FR" sz="1300" b="1" i="1" dirty="0">
                <a:solidFill>
                  <a:schemeClr val="accent4">
                    <a:lumMod val="75000"/>
                  </a:schemeClr>
                </a:solidFill>
                <a:latin typeface="Calibri" panose="020F0502020204030204" pitchFamily="34" charset="0"/>
                <a:cs typeface="Calibri" panose="020F0502020204030204" pitchFamily="34" charset="0"/>
              </a:rPr>
              <a:t>Pour cet exercice, nous avons retenu la méta- méthode, qui est en quelque sorte la marque de fabrique de la </a:t>
            </a:r>
            <a:r>
              <a:rPr lang="fr-FR" sz="1300" b="1" i="1" dirty="0" err="1">
                <a:solidFill>
                  <a:schemeClr val="accent4">
                    <a:lumMod val="75000"/>
                  </a:schemeClr>
                </a:solidFill>
                <a:latin typeface="Calibri" panose="020F0502020204030204" pitchFamily="34" charset="0"/>
                <a:cs typeface="Calibri" panose="020F0502020204030204" pitchFamily="34" charset="0"/>
              </a:rPr>
              <a:t>SFdP</a:t>
            </a:r>
            <a:r>
              <a:rPr lang="fr-FR" sz="1300" b="1" i="1" dirty="0">
                <a:solidFill>
                  <a:schemeClr val="accent4">
                    <a:lumMod val="75000"/>
                  </a:schemeClr>
                </a:solidFill>
                <a:latin typeface="Calibri" panose="020F0502020204030204" pitchFamily="34" charset="0"/>
                <a:cs typeface="Calibri" panose="020F0502020204030204" pitchFamily="34" charset="0"/>
              </a:rPr>
              <a:t> « CAP » </a:t>
            </a:r>
            <a:br>
              <a:rPr lang="fr-FR" sz="1300" b="1" i="1" dirty="0">
                <a:solidFill>
                  <a:schemeClr val="accent4">
                    <a:lumMod val="75000"/>
                  </a:schemeClr>
                </a:solidFill>
                <a:latin typeface="Calibri" panose="020F0502020204030204" pitchFamily="34" charset="0"/>
                <a:cs typeface="Calibri" panose="020F0502020204030204" pitchFamily="34" charset="0"/>
              </a:rPr>
            </a:br>
            <a:br>
              <a:rPr lang="fr-FR" sz="1300" b="1" i="1" dirty="0">
                <a:solidFill>
                  <a:schemeClr val="accent4">
                    <a:lumMod val="75000"/>
                  </a:schemeClr>
                </a:solidFill>
                <a:latin typeface="Calibri" panose="020F0502020204030204" pitchFamily="34" charset="0"/>
                <a:cs typeface="Calibri" panose="020F0502020204030204" pitchFamily="34" charset="0"/>
              </a:rPr>
            </a:br>
            <a:r>
              <a:rPr lang="fr-FR" sz="1300" b="1" i="1" dirty="0">
                <a:solidFill>
                  <a:schemeClr val="accent4">
                    <a:lumMod val="75000"/>
                  </a:schemeClr>
                </a:solidFill>
                <a:latin typeface="Calibri" panose="020F0502020204030204" pitchFamily="34" charset="0"/>
                <a:cs typeface="Calibri" panose="020F0502020204030204" pitchFamily="34" charset="0"/>
              </a:rPr>
              <a:t>Phase I – Comprendre</a:t>
            </a:r>
            <a:br>
              <a:rPr lang="fr-FR" sz="1300" b="1" i="1" dirty="0">
                <a:solidFill>
                  <a:schemeClr val="accent4">
                    <a:lumMod val="75000"/>
                  </a:schemeClr>
                </a:solidFill>
                <a:latin typeface="Calibri" panose="020F0502020204030204" pitchFamily="34" charset="0"/>
                <a:cs typeface="Calibri" panose="020F0502020204030204" pitchFamily="34" charset="0"/>
              </a:rPr>
            </a:br>
            <a:br>
              <a:rPr lang="fr-FR" sz="1300" b="1" i="1" dirty="0">
                <a:solidFill>
                  <a:schemeClr val="accent4">
                    <a:lumMod val="75000"/>
                  </a:schemeClr>
                </a:solidFill>
                <a:latin typeface="Calibri" panose="020F0502020204030204" pitchFamily="34" charset="0"/>
                <a:cs typeface="Calibri" panose="020F0502020204030204" pitchFamily="34" charset="0"/>
              </a:rPr>
            </a:br>
            <a:r>
              <a:rPr lang="fr-FR" sz="1300" b="1" i="1" dirty="0">
                <a:solidFill>
                  <a:schemeClr val="accent4">
                    <a:lumMod val="75000"/>
                  </a:schemeClr>
                </a:solidFill>
                <a:latin typeface="Calibri" panose="020F0502020204030204" pitchFamily="34" charset="0"/>
                <a:cs typeface="Calibri" panose="020F0502020204030204" pitchFamily="34" charset="0"/>
              </a:rPr>
              <a:t>Phase II – Anticiper</a:t>
            </a:r>
            <a:br>
              <a:rPr lang="fr-FR" sz="1300" b="1" i="1" dirty="0">
                <a:solidFill>
                  <a:schemeClr val="accent4">
                    <a:lumMod val="75000"/>
                  </a:schemeClr>
                </a:solidFill>
                <a:latin typeface="Calibri" panose="020F0502020204030204" pitchFamily="34" charset="0"/>
                <a:cs typeface="Calibri" panose="020F0502020204030204" pitchFamily="34" charset="0"/>
              </a:rPr>
            </a:br>
            <a:br>
              <a:rPr lang="fr-FR" sz="1300" b="1" i="1" dirty="0">
                <a:solidFill>
                  <a:schemeClr val="accent4">
                    <a:lumMod val="75000"/>
                  </a:schemeClr>
                </a:solidFill>
                <a:latin typeface="Calibri" panose="020F0502020204030204" pitchFamily="34" charset="0"/>
                <a:cs typeface="Calibri" panose="020F0502020204030204" pitchFamily="34" charset="0"/>
              </a:rPr>
            </a:br>
            <a:r>
              <a:rPr lang="fr-FR" sz="1300" b="1" i="1" dirty="0">
                <a:solidFill>
                  <a:schemeClr val="accent4">
                    <a:lumMod val="75000"/>
                  </a:schemeClr>
                </a:solidFill>
                <a:latin typeface="Calibri" panose="020F0502020204030204" pitchFamily="34" charset="0"/>
                <a:cs typeface="Calibri" panose="020F0502020204030204" pitchFamily="34" charset="0"/>
              </a:rPr>
              <a:t>Phase III – Proposer</a:t>
            </a:r>
            <a:br>
              <a:rPr lang="fr-FR" sz="1300" b="1" i="1" dirty="0">
                <a:solidFill>
                  <a:schemeClr val="accent4">
                    <a:lumMod val="75000"/>
                  </a:schemeClr>
                </a:solidFill>
                <a:latin typeface="Calibri" panose="020F0502020204030204" pitchFamily="34" charset="0"/>
                <a:cs typeface="Calibri" panose="020F0502020204030204" pitchFamily="34" charset="0"/>
              </a:rPr>
            </a:br>
            <a:br>
              <a:rPr lang="fr-FR" sz="1300" b="1" i="1" dirty="0">
                <a:solidFill>
                  <a:schemeClr val="accent4">
                    <a:lumMod val="75000"/>
                  </a:schemeClr>
                </a:solidFill>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Dans la  phase I - on réalise un diagnostic focalisé sur les principales forces, « les </a:t>
            </a:r>
            <a:r>
              <a:rPr lang="fr-FR" sz="1300" dirty="0" err="1">
                <a:latin typeface="Calibri" panose="020F0502020204030204" pitchFamily="34" charset="0"/>
                <a:cs typeface="Calibri" panose="020F0502020204030204" pitchFamily="34" charset="0"/>
              </a:rPr>
              <a:t>mégatrends</a:t>
            </a:r>
            <a:r>
              <a:rPr lang="fr-FR" sz="1300" dirty="0">
                <a:latin typeface="Calibri" panose="020F0502020204030204" pitchFamily="34" charset="0"/>
                <a:cs typeface="Calibri" panose="020F0502020204030204" pitchFamily="34" charset="0"/>
              </a:rPr>
              <a:t> », qui influenceront le devenir des sociétés humaines – on dessine des « cartes », en quelque sorte</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Dans la phase ii -  on esquisse des scénarios sur ce qui peut arriver à l’humanité, des scénarios « positifs » ou souhaitables et des scénarios « négatifs » ou à éviter – on trace des « routes » possibles en quelque sorte</a:t>
            </a:r>
            <a:br>
              <a:rPr lang="fr-FR" sz="1300" b="1" i="1" dirty="0">
                <a:solidFill>
                  <a:schemeClr val="accent4">
                    <a:lumMod val="75000"/>
                  </a:schemeClr>
                </a:solidFill>
                <a:latin typeface="Calibri" panose="020F0502020204030204" pitchFamily="34" charset="0"/>
                <a:cs typeface="Calibri" panose="020F0502020204030204" pitchFamily="34" charset="0"/>
              </a:rPr>
            </a:br>
            <a:br>
              <a:rPr lang="fr-FR" sz="1300" b="1" i="1" dirty="0">
                <a:solidFill>
                  <a:schemeClr val="accent4">
                    <a:lumMod val="75000"/>
                  </a:schemeClr>
                </a:solidFill>
                <a:latin typeface="Calibri" panose="020F0502020204030204" pitchFamily="34" charset="0"/>
                <a:cs typeface="Calibri" panose="020F0502020204030204" pitchFamily="34" charset="0"/>
              </a:rPr>
            </a:br>
            <a:br>
              <a:rPr lang="fr-FR" sz="1300" b="1" i="1" dirty="0">
                <a:solidFill>
                  <a:schemeClr val="accent4">
                    <a:lumMod val="75000"/>
                  </a:schemeClr>
                </a:solidFill>
                <a:latin typeface="Calibri" panose="020F0502020204030204" pitchFamily="34" charset="0"/>
                <a:cs typeface="Calibri" panose="020F0502020204030204" pitchFamily="34" charset="0"/>
              </a:rPr>
            </a:br>
            <a:br>
              <a:rPr lang="fr-FR" sz="1300" b="1" i="1" dirty="0">
                <a:solidFill>
                  <a:schemeClr val="accent4">
                    <a:lumMod val="75000"/>
                  </a:schemeClr>
                </a:solidFill>
                <a:latin typeface="Calibri" panose="020F0502020204030204" pitchFamily="34" charset="0"/>
                <a:cs typeface="Calibri" panose="020F0502020204030204" pitchFamily="34" charset="0"/>
              </a:rPr>
            </a:br>
            <a:br>
              <a:rPr lang="fr-FR" sz="1300" b="1" i="1" dirty="0">
                <a:solidFill>
                  <a:schemeClr val="accent4">
                    <a:lumMod val="75000"/>
                  </a:schemeClr>
                </a:solidFill>
                <a:latin typeface="Calibri" panose="020F0502020204030204" pitchFamily="34" charset="0"/>
                <a:cs typeface="Calibri" panose="020F0502020204030204" pitchFamily="34" charset="0"/>
              </a:rPr>
            </a:br>
            <a:br>
              <a:rPr lang="fr-FR" sz="1300" b="1" i="1" dirty="0">
                <a:solidFill>
                  <a:schemeClr val="accent4">
                    <a:lumMod val="75000"/>
                  </a:schemeClr>
                </a:solidFill>
                <a:latin typeface="Calibri" panose="020F0502020204030204" pitchFamily="34" charset="0"/>
                <a:cs typeface="Calibri" panose="020F0502020204030204" pitchFamily="34" charset="0"/>
              </a:rPr>
            </a:br>
            <a:endParaRPr lang="fr-FR" sz="1300" b="1" i="1" dirty="0">
              <a:solidFill>
                <a:schemeClr val="accent4">
                  <a:lumMod val="75000"/>
                </a:schemeClr>
              </a:solidFill>
              <a:latin typeface="Calibri" panose="020F0502020204030204" pitchFamily="34" charset="0"/>
              <a:cs typeface="Calibri" panose="020F0502020204030204" pitchFamily="34" charset="0"/>
            </a:endParaRPr>
          </a:p>
        </p:txBody>
      </p:sp>
      <p:sp>
        <p:nvSpPr>
          <p:cNvPr id="3" name="Sous-titre 2">
            <a:extLst>
              <a:ext uri="{FF2B5EF4-FFF2-40B4-BE49-F238E27FC236}">
                <a16:creationId xmlns:a16="http://schemas.microsoft.com/office/drawing/2014/main" id="{0DE77CC5-6F64-440C-ABD6-8D8E4FA8E811}"/>
              </a:ext>
            </a:extLst>
          </p:cNvPr>
          <p:cNvSpPr>
            <a:spLocks noGrp="1"/>
          </p:cNvSpPr>
          <p:nvPr>
            <p:ph type="subTitle" idx="1"/>
          </p:nvPr>
        </p:nvSpPr>
        <p:spPr/>
        <p:txBody>
          <a:bodyPr>
            <a:normAutofit/>
          </a:bodyPr>
          <a:lstStyle/>
          <a:p>
            <a:endParaRPr lang="fr-FR" dirty="0"/>
          </a:p>
          <a:p>
            <a:pPr algn="r"/>
            <a:r>
              <a:rPr lang="fr-FR" sz="1800" b="1" dirty="0">
                <a:solidFill>
                  <a:schemeClr val="tx2"/>
                </a:solidFill>
                <a:latin typeface="Calibri" panose="020F0502020204030204" pitchFamily="34" charset="0"/>
                <a:cs typeface="Calibri" panose="020F0502020204030204" pitchFamily="34" charset="0"/>
              </a:rPr>
              <a:t>11 Septembre 2025</a:t>
            </a:r>
            <a:endParaRPr lang="fr-FR" dirty="0"/>
          </a:p>
        </p:txBody>
      </p:sp>
      <p:sp>
        <p:nvSpPr>
          <p:cNvPr id="4" name="Titre 1">
            <a:extLst>
              <a:ext uri="{FF2B5EF4-FFF2-40B4-BE49-F238E27FC236}">
                <a16:creationId xmlns:a16="http://schemas.microsoft.com/office/drawing/2014/main" id="{B90D147A-F595-392E-5BA3-A3CE33904E68}"/>
              </a:ext>
            </a:extLst>
          </p:cNvPr>
          <p:cNvSpPr txBox="1">
            <a:spLocks/>
          </p:cNvSpPr>
          <p:nvPr/>
        </p:nvSpPr>
        <p:spPr>
          <a:xfrm>
            <a:off x="2592925" y="954338"/>
            <a:ext cx="8911687" cy="37252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fr-FR" sz="1600" b="1" i="1" dirty="0">
                <a:solidFill>
                  <a:schemeClr val="accent4">
                    <a:lumMod val="75000"/>
                  </a:schemeClr>
                </a:solidFill>
                <a:latin typeface="Calibri" panose="020F0502020204030204" pitchFamily="34" charset="0"/>
                <a:cs typeface="Calibri" panose="020F0502020204030204" pitchFamily="34" charset="0"/>
              </a:rPr>
            </a:br>
            <a:endParaRPr lang="fr-FR" sz="1600" b="1" i="1" dirty="0">
              <a:solidFill>
                <a:schemeClr val="accent4">
                  <a:lumMod val="75000"/>
                </a:schemeClr>
              </a:solidFill>
              <a:latin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B18CB90F-CF7F-EA2A-330D-7B5B7E1CF293}"/>
              </a:ext>
            </a:extLst>
          </p:cNvPr>
          <p:cNvSpPr txBox="1"/>
          <p:nvPr/>
        </p:nvSpPr>
        <p:spPr>
          <a:xfrm>
            <a:off x="3047104" y="277916"/>
            <a:ext cx="6094206" cy="369332"/>
          </a:xfrm>
          <a:prstGeom prst="rect">
            <a:avLst/>
          </a:prstGeom>
          <a:noFill/>
        </p:spPr>
        <p:txBody>
          <a:bodyPr wrap="square">
            <a:spAutoFit/>
          </a:bodyPr>
          <a:lstStyle/>
          <a:p>
            <a:r>
              <a:rPr lang="fr-FR" sz="1800" b="1" i="1" dirty="0">
                <a:solidFill>
                  <a:schemeClr val="accent4">
                    <a:lumMod val="75000"/>
                  </a:schemeClr>
                </a:solidFill>
                <a:latin typeface="Calibri" panose="020F0502020204030204" pitchFamily="34" charset="0"/>
                <a:cs typeface="Calibri" panose="020F0502020204030204" pitchFamily="34" charset="0"/>
              </a:rPr>
              <a:t>La méta-méthode CAP</a:t>
            </a:r>
            <a:endParaRPr lang="fr-FR" dirty="0"/>
          </a:p>
        </p:txBody>
      </p:sp>
    </p:spTree>
    <p:extLst>
      <p:ext uri="{BB962C8B-B14F-4D97-AF65-F5344CB8AC3E}">
        <p14:creationId xmlns:p14="http://schemas.microsoft.com/office/powerpoint/2010/main" val="190754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8F006CCE-4B4A-2B36-02B0-894714E230CC}"/>
              </a:ext>
            </a:extLst>
          </p:cNvPr>
          <p:cNvSpPr txBox="1">
            <a:spLocks/>
          </p:cNvSpPr>
          <p:nvPr/>
        </p:nvSpPr>
        <p:spPr bwMode="auto">
          <a:xfrm>
            <a:off x="1910138" y="279699"/>
            <a:ext cx="7825534" cy="526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fr-FR" altLang="fr-FR" sz="1600" b="1" dirty="0">
                <a:solidFill>
                  <a:srgbClr val="0000FF"/>
                </a:solidFill>
                <a:cs typeface="Calibri" panose="020F0502020204030204" pitchFamily="34" charset="0"/>
              </a:rPr>
              <a:t>1. L’humanité sous pression</a:t>
            </a:r>
            <a:endParaRPr lang="fr-FR" altLang="fr-FR" sz="1600" b="1" dirty="0">
              <a:cs typeface="Calibri" panose="020F0502020204030204" pitchFamily="34" charset="0"/>
            </a:endParaRPr>
          </a:p>
          <a:p>
            <a:r>
              <a:rPr lang="fr-FR" altLang="fr-FR" sz="1200" b="1" dirty="0">
                <a:solidFill>
                  <a:srgbClr val="006600"/>
                </a:solidFill>
                <a:cs typeface="Calibri" panose="020F0502020204030204" pitchFamily="34" charset="0"/>
              </a:rPr>
              <a:t>La planète : Dérèglements et basculements</a:t>
            </a:r>
          </a:p>
          <a:p>
            <a:r>
              <a:rPr lang="fr-FR" altLang="fr-FR" sz="1200" dirty="0">
                <a:cs typeface="Calibri" panose="020F0502020204030204" pitchFamily="34" charset="0"/>
              </a:rPr>
              <a:t>Le réchauffement climatique et ses conséquences</a:t>
            </a:r>
          </a:p>
          <a:p>
            <a:r>
              <a:rPr lang="fr-FR" altLang="fr-FR" sz="1200" dirty="0">
                <a:cs typeface="Calibri" panose="020F0502020204030204" pitchFamily="34" charset="0"/>
              </a:rPr>
              <a:t>Les impacts économiques du réchauffement climatique</a:t>
            </a:r>
          </a:p>
          <a:p>
            <a:r>
              <a:rPr lang="fr-FR" altLang="fr-FR" sz="1200" dirty="0">
                <a:cs typeface="Calibri" panose="020F0502020204030204" pitchFamily="34" charset="0"/>
              </a:rPr>
              <a:t>Limites planétaires dépassées</a:t>
            </a:r>
          </a:p>
          <a:p>
            <a:r>
              <a:rPr lang="fr-FR" altLang="fr-FR" sz="1200" dirty="0">
                <a:cs typeface="Calibri" panose="020F0502020204030204" pitchFamily="34" charset="0"/>
              </a:rPr>
              <a:t>Catastrophes globales</a:t>
            </a:r>
          </a:p>
          <a:p>
            <a:endParaRPr lang="fr-FR" altLang="fr-FR" sz="2400" dirty="0"/>
          </a:p>
          <a:p>
            <a:r>
              <a:rPr lang="fr-FR" altLang="fr-FR" sz="1200" b="1" dirty="0">
                <a:solidFill>
                  <a:srgbClr val="7030A0"/>
                </a:solidFill>
                <a:cs typeface="Calibri" panose="020F0502020204030204" pitchFamily="34" charset="0"/>
              </a:rPr>
              <a:t>La technologie : Disruptions et risques</a:t>
            </a:r>
          </a:p>
          <a:p>
            <a:r>
              <a:rPr lang="fr-FR" altLang="fr-FR" sz="1200" dirty="0">
                <a:cs typeface="Calibri" panose="020F0502020204030204" pitchFamily="34" charset="0"/>
              </a:rPr>
              <a:t>Technologies de l’information et IA</a:t>
            </a:r>
          </a:p>
          <a:p>
            <a:r>
              <a:rPr lang="fr-FR" altLang="fr-FR" sz="1200" dirty="0">
                <a:cs typeface="Calibri" panose="020F0502020204030204" pitchFamily="34" charset="0"/>
              </a:rPr>
              <a:t>Technologies convergentes et </a:t>
            </a:r>
            <a:r>
              <a:rPr lang="fr-FR" altLang="fr-FR" sz="1200" dirty="0" err="1">
                <a:cs typeface="Calibri" panose="020F0502020204030204" pitchFamily="34" charset="0"/>
              </a:rPr>
              <a:t>hyper-choix</a:t>
            </a:r>
            <a:endParaRPr lang="fr-FR" altLang="fr-FR" sz="1200" dirty="0">
              <a:cs typeface="Calibri" panose="020F0502020204030204" pitchFamily="34" charset="0"/>
            </a:endParaRPr>
          </a:p>
          <a:p>
            <a:r>
              <a:rPr lang="fr-FR" altLang="fr-FR" sz="1200" dirty="0">
                <a:cs typeface="Calibri" panose="020F0502020204030204" pitchFamily="34" charset="0"/>
              </a:rPr>
              <a:t>Une ambivalence fondamentale</a:t>
            </a:r>
          </a:p>
          <a:p>
            <a:r>
              <a:rPr lang="fr-FR" altLang="fr-FR" sz="1200" dirty="0">
                <a:cs typeface="Calibri" panose="020F0502020204030204" pitchFamily="34" charset="0"/>
              </a:rPr>
              <a:t>L’artificialisation du monde</a:t>
            </a:r>
          </a:p>
        </p:txBody>
      </p:sp>
      <p:pic>
        <p:nvPicPr>
          <p:cNvPr id="8195" name="Image 2">
            <a:extLst>
              <a:ext uri="{FF2B5EF4-FFF2-40B4-BE49-F238E27FC236}">
                <a16:creationId xmlns:a16="http://schemas.microsoft.com/office/drawing/2014/main" id="{D7B45078-8FC7-07A7-E795-B680F2685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816" y="499568"/>
            <a:ext cx="3234130" cy="292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id="{04ECCA0B-C2C5-F322-D046-60C55C591FF4}"/>
              </a:ext>
            </a:extLst>
          </p:cNvPr>
          <p:cNvSpPr txBox="1">
            <a:spLocks/>
          </p:cNvSpPr>
          <p:nvPr/>
        </p:nvSpPr>
        <p:spPr>
          <a:xfrm>
            <a:off x="2592925" y="279699"/>
            <a:ext cx="8911687" cy="753035"/>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i="1" dirty="0">
                <a:solidFill>
                  <a:schemeClr val="accent4">
                    <a:lumMod val="75000"/>
                  </a:schemeClr>
                </a:solidFill>
                <a:latin typeface="Calibri" panose="020F0502020204030204" pitchFamily="34" charset="0"/>
                <a:cs typeface="Calibri" panose="020F0502020204030204" pitchFamily="34" charset="0"/>
              </a:rPr>
              <a:t>Phase I - Comprendre</a:t>
            </a:r>
            <a:br>
              <a:rPr lang="fr-FR" sz="1600" b="1" i="1" dirty="0">
                <a:solidFill>
                  <a:schemeClr val="accent4">
                    <a:lumMod val="75000"/>
                  </a:schemeClr>
                </a:solidFill>
                <a:latin typeface="Calibri" panose="020F0502020204030204" pitchFamily="34" charset="0"/>
                <a:cs typeface="Calibri" panose="020F0502020204030204" pitchFamily="34" charset="0"/>
              </a:rPr>
            </a:br>
            <a:endParaRPr lang="fr-FR" sz="1600" b="1" i="1" dirty="0">
              <a:solidFill>
                <a:schemeClr val="accent4">
                  <a:lumMod val="75000"/>
                </a:schemeClr>
              </a:solidFill>
              <a:latin typeface="Calibri" panose="020F0502020204030204" pitchFamily="34" charset="0"/>
              <a:cs typeface="Calibri" panose="020F0502020204030204" pitchFamily="34" charset="0"/>
            </a:endParaRPr>
          </a:p>
        </p:txBody>
      </p:sp>
      <p:sp>
        <p:nvSpPr>
          <p:cNvPr id="3" name="Sous-titre 2">
            <a:extLst>
              <a:ext uri="{FF2B5EF4-FFF2-40B4-BE49-F238E27FC236}">
                <a16:creationId xmlns:a16="http://schemas.microsoft.com/office/drawing/2014/main" id="{D80AC489-2290-95E8-A6CE-99D949C123BD}"/>
              </a:ext>
            </a:extLst>
          </p:cNvPr>
          <p:cNvSpPr txBox="1">
            <a:spLocks/>
          </p:cNvSpPr>
          <p:nvPr/>
        </p:nvSpPr>
        <p:spPr>
          <a:xfrm>
            <a:off x="2589213" y="5341923"/>
            <a:ext cx="8915399" cy="1126283"/>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fr-FR" dirty="0"/>
          </a:p>
          <a:p>
            <a:pPr marL="0" indent="0" algn="r">
              <a:buNone/>
            </a:pPr>
            <a:r>
              <a:rPr lang="fr-FR" b="1" dirty="0">
                <a:solidFill>
                  <a:schemeClr val="tx2"/>
                </a:solidFill>
                <a:latin typeface="Calibri" panose="020F0502020204030204" pitchFamily="34" charset="0"/>
                <a:cs typeface="Calibri" panose="020F0502020204030204" pitchFamily="34" charset="0"/>
              </a:rPr>
              <a:t>11 Septembre 2025</a:t>
            </a:r>
          </a:p>
          <a:p>
            <a:pPr marL="0" indent="0" algn="r">
              <a:buNone/>
            </a:pPr>
            <a:r>
              <a:rPr lang="fr-FR" dirty="0"/>
              <a:t> </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2C6C41FC-66D4-D897-F038-CC8D57F596EA}"/>
              </a:ext>
            </a:extLst>
          </p:cNvPr>
          <p:cNvSpPr txBox="1">
            <a:spLocks/>
          </p:cNvSpPr>
          <p:nvPr/>
        </p:nvSpPr>
        <p:spPr bwMode="auto">
          <a:xfrm>
            <a:off x="2201069" y="1086523"/>
            <a:ext cx="8176270" cy="46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fr-FR" altLang="fr-FR" sz="1200" b="1" dirty="0">
                <a:solidFill>
                  <a:srgbClr val="FF5050"/>
                </a:solidFill>
                <a:cs typeface="Calibri" panose="020F0502020204030204" pitchFamily="34" charset="0"/>
              </a:rPr>
              <a:t>Démographie : Saturations et déséquilibres</a:t>
            </a:r>
          </a:p>
          <a:p>
            <a:r>
              <a:rPr lang="fr-FR" altLang="fr-FR" sz="1200" dirty="0">
                <a:cs typeface="Calibri" panose="020F0502020204030204" pitchFamily="34" charset="0"/>
              </a:rPr>
              <a:t>Stabilisation de la population mondiale</a:t>
            </a:r>
          </a:p>
          <a:p>
            <a:r>
              <a:rPr lang="fr-FR" altLang="fr-FR" sz="1200" dirty="0">
                <a:cs typeface="Calibri" panose="020F0502020204030204" pitchFamily="34" charset="0"/>
              </a:rPr>
              <a:t>Déséquilibres nord/sud</a:t>
            </a:r>
          </a:p>
          <a:p>
            <a:r>
              <a:rPr lang="fr-FR" altLang="fr-FR" sz="1200" dirty="0">
                <a:cs typeface="Calibri" panose="020F0502020204030204" pitchFamily="34" charset="0"/>
              </a:rPr>
              <a:t>Amplification des migrations</a:t>
            </a:r>
          </a:p>
          <a:p>
            <a:r>
              <a:rPr lang="fr-FR" altLang="fr-FR" sz="1200" dirty="0">
                <a:cs typeface="Calibri" panose="020F0502020204030204" pitchFamily="34" charset="0"/>
              </a:rPr>
              <a:t>Urbanisation et occupation de la planète</a:t>
            </a:r>
          </a:p>
          <a:p>
            <a:endParaRPr lang="fr-FR" altLang="fr-FR" sz="1200" dirty="0">
              <a:cs typeface="Calibri" panose="020F0502020204030204" pitchFamily="34" charset="0"/>
            </a:endParaRPr>
          </a:p>
          <a:p>
            <a:r>
              <a:rPr lang="fr-FR" altLang="fr-FR" sz="1200" b="1" dirty="0">
                <a:solidFill>
                  <a:srgbClr val="0070C0"/>
                </a:solidFill>
                <a:cs typeface="Calibri" panose="020F0502020204030204" pitchFamily="34" charset="0"/>
              </a:rPr>
              <a:t>Géopolitique : montée des conflits et multipolarité</a:t>
            </a:r>
          </a:p>
          <a:p>
            <a:r>
              <a:rPr lang="fr-FR" altLang="fr-FR" sz="1200" dirty="0">
                <a:cs typeface="Calibri" panose="020F0502020204030204" pitchFamily="34" charset="0"/>
              </a:rPr>
              <a:t>Montée des conflits</a:t>
            </a:r>
          </a:p>
          <a:p>
            <a:r>
              <a:rPr lang="fr-FR" altLang="fr-FR" sz="1200" dirty="0">
                <a:cs typeface="Calibri" panose="020F0502020204030204" pitchFamily="34" charset="0"/>
              </a:rPr>
              <a:t>Isolement de l’Occident / Problématiques des civilisations</a:t>
            </a:r>
          </a:p>
          <a:p>
            <a:pPr>
              <a:buFont typeface="Arial" panose="020B0604020202020204" pitchFamily="34" charset="0"/>
              <a:buNone/>
            </a:pPr>
            <a:endParaRPr lang="fr-FR" altLang="fr-FR" sz="1800" dirty="0"/>
          </a:p>
        </p:txBody>
      </p:sp>
      <p:pic>
        <p:nvPicPr>
          <p:cNvPr id="10243" name="Image 8">
            <a:extLst>
              <a:ext uri="{FF2B5EF4-FFF2-40B4-BE49-F238E27FC236}">
                <a16:creationId xmlns:a16="http://schemas.microsoft.com/office/drawing/2014/main" id="{C10A10A6-17BE-CC2C-4BC2-94EE713D8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026" y="1165040"/>
            <a:ext cx="250031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1AB2A493-B3BE-C704-AB2C-CB0D7A880B8B}"/>
              </a:ext>
            </a:extLst>
          </p:cNvPr>
          <p:cNvSpPr txBox="1"/>
          <p:nvPr/>
        </p:nvSpPr>
        <p:spPr>
          <a:xfrm>
            <a:off x="1932379" y="372538"/>
            <a:ext cx="6093618" cy="338554"/>
          </a:xfrm>
          <a:prstGeom prst="rect">
            <a:avLst/>
          </a:prstGeom>
          <a:noFill/>
        </p:spPr>
        <p:txBody>
          <a:bodyPr wrap="square">
            <a:spAutoFit/>
          </a:bodyPr>
          <a:lstStyle/>
          <a:p>
            <a:pPr>
              <a:buFont typeface="Arial" panose="020B0604020202020204" pitchFamily="34" charset="0"/>
              <a:buNone/>
            </a:pPr>
            <a:r>
              <a:rPr lang="fr-FR" sz="1600" b="1" dirty="0">
                <a:solidFill>
                  <a:srgbClr val="0000FF"/>
                </a:solidFill>
                <a:latin typeface="Calibri" panose="020F0502020204030204" pitchFamily="34" charset="0"/>
                <a:cs typeface="Calibri" panose="020F0502020204030204" pitchFamily="34" charset="0"/>
              </a:rPr>
              <a:t>1 .Un monde en recomposition</a:t>
            </a:r>
            <a:endParaRPr lang="fr-FR" altLang="fr-FR" sz="1600" b="1" dirty="0">
              <a:solidFill>
                <a:srgbClr val="0000FF"/>
              </a:solidFill>
              <a:latin typeface="Calibri" panose="020F0502020204030204" pitchFamily="34" charset="0"/>
              <a:cs typeface="Calibri" panose="020F0502020204030204" pitchFamily="34" charset="0"/>
            </a:endParaRPr>
          </a:p>
        </p:txBody>
      </p:sp>
      <p:sp>
        <p:nvSpPr>
          <p:cNvPr id="2" name="Sous-titre 2">
            <a:extLst>
              <a:ext uri="{FF2B5EF4-FFF2-40B4-BE49-F238E27FC236}">
                <a16:creationId xmlns:a16="http://schemas.microsoft.com/office/drawing/2014/main" id="{6B6913E7-8320-102C-6411-D71196A0E03D}"/>
              </a:ext>
            </a:extLst>
          </p:cNvPr>
          <p:cNvSpPr txBox="1">
            <a:spLocks/>
          </p:cNvSpPr>
          <p:nvPr/>
        </p:nvSpPr>
        <p:spPr>
          <a:xfrm>
            <a:off x="2589213" y="5341923"/>
            <a:ext cx="8915399" cy="1126283"/>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fr-FR" dirty="0"/>
          </a:p>
          <a:p>
            <a:pPr marL="0" indent="0" algn="r">
              <a:buNone/>
            </a:pPr>
            <a:r>
              <a:rPr lang="fr-FR" b="1" dirty="0">
                <a:solidFill>
                  <a:schemeClr val="tx2"/>
                </a:solidFill>
                <a:latin typeface="Calibri" panose="020F0502020204030204" pitchFamily="34" charset="0"/>
                <a:cs typeface="Calibri" panose="020F0502020204030204" pitchFamily="34" charset="0"/>
              </a:rPr>
              <a:t>11 Septembre 2025</a:t>
            </a:r>
          </a:p>
          <a:p>
            <a:pPr marL="0" indent="0" algn="r">
              <a:buNone/>
            </a:pPr>
            <a:r>
              <a:rPr lang="fr-FR" dirty="0"/>
              <a:t>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a:extLst>
              <a:ext uri="{FF2B5EF4-FFF2-40B4-BE49-F238E27FC236}">
                <a16:creationId xmlns:a16="http://schemas.microsoft.com/office/drawing/2014/main" id="{825455CF-E503-FE12-FC57-A7B9F8008F37}"/>
              </a:ext>
            </a:extLst>
          </p:cNvPr>
          <p:cNvSpPr txBox="1">
            <a:spLocks/>
          </p:cNvSpPr>
          <p:nvPr/>
        </p:nvSpPr>
        <p:spPr bwMode="auto">
          <a:xfrm>
            <a:off x="2178218" y="342715"/>
            <a:ext cx="7524750" cy="558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endParaRPr lang="fr-FR" altLang="fr-FR" sz="1800" b="1" dirty="0">
              <a:latin typeface="Calibri-Bold"/>
            </a:endParaRPr>
          </a:p>
          <a:p>
            <a:pPr>
              <a:buNone/>
            </a:pPr>
            <a:r>
              <a:rPr lang="fr-FR" altLang="fr-FR" sz="1800" b="1" dirty="0">
                <a:solidFill>
                  <a:srgbClr val="0000FF"/>
                </a:solidFill>
                <a:cs typeface="Calibri" panose="020F0502020204030204" pitchFamily="34" charset="0"/>
              </a:rPr>
              <a:t>2. </a:t>
            </a:r>
            <a:r>
              <a:rPr lang="fr-FR" sz="1800" b="1" dirty="0">
                <a:solidFill>
                  <a:srgbClr val="0000FF"/>
                </a:solidFill>
                <a:cs typeface="Calibri" panose="020F0502020204030204" pitchFamily="34" charset="0"/>
              </a:rPr>
              <a:t>Des sociétés en transition</a:t>
            </a:r>
            <a:endParaRPr lang="fr-FR" altLang="fr-FR" sz="1800" b="1" dirty="0">
              <a:solidFill>
                <a:srgbClr val="0000FF"/>
              </a:solidFill>
              <a:cs typeface="Calibri" panose="020F0502020204030204" pitchFamily="34" charset="0"/>
            </a:endParaRPr>
          </a:p>
          <a:p>
            <a:r>
              <a:rPr lang="fr-FR" altLang="fr-FR" sz="1200" b="1" dirty="0">
                <a:cs typeface="Calibri" panose="020F0502020204030204" pitchFamily="34" charset="0"/>
              </a:rPr>
              <a:t>Politique : Redistribution des pouvoirs</a:t>
            </a:r>
          </a:p>
          <a:p>
            <a:r>
              <a:rPr lang="fr-FR" altLang="fr-FR" sz="1200" dirty="0">
                <a:cs typeface="Calibri" panose="020F0502020204030204" pitchFamily="34" charset="0"/>
              </a:rPr>
              <a:t>Érosion des démocraties ; Pistes de renouvellement</a:t>
            </a:r>
          </a:p>
          <a:p>
            <a:r>
              <a:rPr lang="fr-FR" altLang="fr-FR" sz="1200" dirty="0">
                <a:cs typeface="Calibri" panose="020F0502020204030204" pitchFamily="34" charset="0"/>
              </a:rPr>
              <a:t>L’État-nation en question</a:t>
            </a:r>
          </a:p>
          <a:p>
            <a:r>
              <a:rPr lang="fr-FR" altLang="fr-FR" sz="1200" b="1" dirty="0">
                <a:cs typeface="Calibri" panose="020F0502020204030204" pitchFamily="34" charset="0"/>
              </a:rPr>
              <a:t>Économie : Reconfiguration à tous les niveaux</a:t>
            </a:r>
          </a:p>
          <a:p>
            <a:r>
              <a:rPr lang="fr-FR" altLang="fr-FR" sz="1200" dirty="0">
                <a:cs typeface="Calibri" panose="020F0502020204030204" pitchFamily="34" charset="0"/>
              </a:rPr>
              <a:t>En quête de souveraineté et de résilience</a:t>
            </a:r>
          </a:p>
          <a:p>
            <a:r>
              <a:rPr lang="fr-FR" altLang="fr-FR" sz="1200" dirty="0">
                <a:cs typeface="Calibri" panose="020F0502020204030204" pitchFamily="34" charset="0"/>
              </a:rPr>
              <a:t>Bouleversements dans l’emploi, les niveaux de vie et les indicateurs</a:t>
            </a:r>
          </a:p>
          <a:p>
            <a:r>
              <a:rPr lang="fr-FR" altLang="fr-FR" sz="1200" dirty="0">
                <a:cs typeface="Calibri" panose="020F0502020204030204" pitchFamily="34" charset="0"/>
              </a:rPr>
              <a:t>Secousses monétaires et financières</a:t>
            </a:r>
          </a:p>
          <a:p>
            <a:r>
              <a:rPr lang="fr-FR" altLang="fr-FR" sz="1200" b="1" dirty="0">
                <a:cs typeface="Calibri" panose="020F0502020204030204" pitchFamily="34" charset="0"/>
              </a:rPr>
              <a:t>Société : Réaménagement des valeurs</a:t>
            </a:r>
          </a:p>
          <a:p>
            <a:r>
              <a:rPr lang="fr-FR" altLang="fr-FR" sz="1200" dirty="0">
                <a:cs typeface="Calibri" panose="020F0502020204030204" pitchFamily="34" charset="0"/>
              </a:rPr>
              <a:t>Limites à l’individualisme</a:t>
            </a:r>
          </a:p>
          <a:p>
            <a:r>
              <a:rPr lang="fr-FR" altLang="fr-FR" sz="1200" dirty="0">
                <a:cs typeface="Calibri" panose="020F0502020204030204" pitchFamily="34" charset="0"/>
              </a:rPr>
              <a:t>Religions et spiritualités</a:t>
            </a:r>
          </a:p>
          <a:p>
            <a:r>
              <a:rPr lang="fr-FR" altLang="fr-FR" sz="1200" dirty="0">
                <a:cs typeface="Calibri" panose="020F0502020204030204" pitchFamily="34" charset="0"/>
              </a:rPr>
              <a:t>Ouvertures anthropologiques : l’homme augmenté, humanité diminuée?</a:t>
            </a:r>
          </a:p>
          <a:p>
            <a:endParaRPr lang="fr-FR" altLang="fr-FR" sz="1200" dirty="0">
              <a:cs typeface="Calibri" panose="020F0502020204030204" pitchFamily="34" charset="0"/>
            </a:endParaRPr>
          </a:p>
        </p:txBody>
      </p:sp>
      <p:pic>
        <p:nvPicPr>
          <p:cNvPr id="12291" name="Image 2">
            <a:extLst>
              <a:ext uri="{FF2B5EF4-FFF2-40B4-BE49-F238E27FC236}">
                <a16:creationId xmlns:a16="http://schemas.microsoft.com/office/drawing/2014/main" id="{07661975-439B-A1BB-0D78-041CC6EF9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443" y="504060"/>
            <a:ext cx="22955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ous-titre 2">
            <a:extLst>
              <a:ext uri="{FF2B5EF4-FFF2-40B4-BE49-F238E27FC236}">
                <a16:creationId xmlns:a16="http://schemas.microsoft.com/office/drawing/2014/main" id="{6C5663B0-1B52-1073-020C-910DC86FA764}"/>
              </a:ext>
            </a:extLst>
          </p:cNvPr>
          <p:cNvSpPr txBox="1">
            <a:spLocks/>
          </p:cNvSpPr>
          <p:nvPr/>
        </p:nvSpPr>
        <p:spPr>
          <a:xfrm>
            <a:off x="2589213" y="5341923"/>
            <a:ext cx="8915399" cy="1126283"/>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fr-FR" dirty="0"/>
          </a:p>
          <a:p>
            <a:pPr marL="0" indent="0" algn="r">
              <a:buNone/>
            </a:pPr>
            <a:r>
              <a:rPr lang="fr-FR" b="1" dirty="0">
                <a:solidFill>
                  <a:schemeClr val="tx2"/>
                </a:solidFill>
                <a:latin typeface="Calibri" panose="020F0502020204030204" pitchFamily="34" charset="0"/>
                <a:cs typeface="Calibri" panose="020F0502020204030204" pitchFamily="34" charset="0"/>
              </a:rPr>
              <a:t>11 Septembre 2025</a:t>
            </a:r>
          </a:p>
          <a:p>
            <a:pPr marL="0" indent="0" algn="r">
              <a:buNone/>
            </a:pPr>
            <a:r>
              <a:rPr lang="fr-FR" dirty="0"/>
              <a:t>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3D32C-EB63-CC2E-C580-4EA66CA833AA}"/>
              </a:ext>
            </a:extLst>
          </p:cNvPr>
          <p:cNvSpPr>
            <a:spLocks noGrp="1"/>
          </p:cNvSpPr>
          <p:nvPr>
            <p:ph type="title"/>
          </p:nvPr>
        </p:nvSpPr>
        <p:spPr/>
        <p:txBody>
          <a:bodyPr/>
          <a:lstStyle/>
          <a:p>
            <a:r>
              <a:rPr lang="fr-FR" sz="1600" b="1" i="1" dirty="0">
                <a:solidFill>
                  <a:schemeClr val="accent4">
                    <a:lumMod val="75000"/>
                  </a:schemeClr>
                </a:solidFill>
                <a:latin typeface="Calibri" panose="020F0502020204030204" pitchFamily="34" charset="0"/>
                <a:cs typeface="Calibri" panose="020F0502020204030204" pitchFamily="34" charset="0"/>
              </a:rPr>
              <a:t>Phase II – Anticiper</a:t>
            </a:r>
            <a:br>
              <a:rPr lang="fr-FR" dirty="0"/>
            </a:br>
            <a:r>
              <a:rPr lang="fr-FR" dirty="0"/>
              <a:t>   </a:t>
            </a:r>
          </a:p>
        </p:txBody>
      </p:sp>
      <p:sp>
        <p:nvSpPr>
          <p:cNvPr id="3" name="Espace réservé du contenu 2">
            <a:extLst>
              <a:ext uri="{FF2B5EF4-FFF2-40B4-BE49-F238E27FC236}">
                <a16:creationId xmlns:a16="http://schemas.microsoft.com/office/drawing/2014/main" id="{781F80AA-28D4-A4BF-1F20-CBD505327FD6}"/>
              </a:ext>
            </a:extLst>
          </p:cNvPr>
          <p:cNvSpPr>
            <a:spLocks noGrp="1"/>
          </p:cNvSpPr>
          <p:nvPr>
            <p:ph idx="1"/>
          </p:nvPr>
        </p:nvSpPr>
        <p:spPr>
          <a:xfrm>
            <a:off x="2589212" y="2771774"/>
            <a:ext cx="8915400" cy="3892495"/>
          </a:xfrm>
        </p:spPr>
        <p:txBody>
          <a:bodyPr>
            <a:normAutofit/>
          </a:bodyPr>
          <a:lstStyle/>
          <a:p>
            <a:r>
              <a:rPr lang="fr-FR" sz="1200" dirty="0">
                <a:latin typeface="Calibri" panose="020F0502020204030204" pitchFamily="34" charset="0"/>
                <a:cs typeface="Calibri" panose="020F0502020204030204" pitchFamily="34" charset="0"/>
              </a:rPr>
              <a:t>Les scénarios proposés sont de deux ordres. </a:t>
            </a:r>
          </a:p>
          <a:p>
            <a:r>
              <a:rPr lang="fr-FR" sz="1200" dirty="0">
                <a:latin typeface="Calibri" panose="020F0502020204030204" pitchFamily="34" charset="0"/>
                <a:cs typeface="Calibri" panose="020F0502020204030204" pitchFamily="34" charset="0"/>
              </a:rPr>
              <a:t>Dans les premiers on suppose que les peuples adoptent dans leur ensemble, ou leur grande majorité, des comportements « positifs », avec des postures proactives et transformatives face aux problèmes auxquels ils sont confrontés</a:t>
            </a:r>
          </a:p>
          <a:p>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Les seconds scénarios au contraire reposent sur des hypothèses de comportements de repli et d’inertie </a:t>
            </a:r>
          </a:p>
          <a:p>
            <a:r>
              <a:rPr lang="fr-FR" sz="1200" dirty="0">
                <a:latin typeface="Calibri" panose="020F0502020204030204" pitchFamily="34" charset="0"/>
                <a:cs typeface="Calibri" panose="020F0502020204030204" pitchFamily="34" charset="0"/>
              </a:rPr>
              <a:t>Et on imagine les cheminements induits par ces comportements positifs ou négatifs au fil de trois bifurcations situées aujourd’hui  (2025, puis en 2040, et enfin vers 2060)</a:t>
            </a:r>
          </a:p>
        </p:txBody>
      </p:sp>
      <p:pic>
        <p:nvPicPr>
          <p:cNvPr id="4" name="Image 3" descr="Is COVID-19 a Message from Mother Nature? | NHS Maroon and Gray">
            <a:extLst>
              <a:ext uri="{FF2B5EF4-FFF2-40B4-BE49-F238E27FC236}">
                <a16:creationId xmlns:a16="http://schemas.microsoft.com/office/drawing/2014/main" id="{353B8F6B-9239-409A-8434-2B22D2E19D9D}"/>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349250" y="193730"/>
            <a:ext cx="3337159" cy="2262781"/>
          </a:xfrm>
          <a:prstGeom prst="rect">
            <a:avLst/>
          </a:prstGeom>
          <a:noFill/>
          <a:ln>
            <a:noFill/>
          </a:ln>
        </p:spPr>
      </p:pic>
      <p:sp>
        <p:nvSpPr>
          <p:cNvPr id="5" name="Sous-titre 2">
            <a:extLst>
              <a:ext uri="{FF2B5EF4-FFF2-40B4-BE49-F238E27FC236}">
                <a16:creationId xmlns:a16="http://schemas.microsoft.com/office/drawing/2014/main" id="{F13A48B9-58C1-F81F-E3A1-10A143079C39}"/>
              </a:ext>
            </a:extLst>
          </p:cNvPr>
          <p:cNvSpPr txBox="1">
            <a:spLocks/>
          </p:cNvSpPr>
          <p:nvPr/>
        </p:nvSpPr>
        <p:spPr>
          <a:xfrm>
            <a:off x="2589213" y="5341923"/>
            <a:ext cx="8915399" cy="1126283"/>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fr-FR" dirty="0"/>
          </a:p>
          <a:p>
            <a:pPr marL="0" indent="0" algn="r">
              <a:buNone/>
            </a:pPr>
            <a:r>
              <a:rPr lang="fr-FR" b="1" dirty="0">
                <a:solidFill>
                  <a:schemeClr val="tx2"/>
                </a:solidFill>
                <a:latin typeface="Calibri" panose="020F0502020204030204" pitchFamily="34" charset="0"/>
                <a:cs typeface="Calibri" panose="020F0502020204030204" pitchFamily="34" charset="0"/>
              </a:rPr>
              <a:t>11 Septembre 2025</a:t>
            </a:r>
          </a:p>
          <a:p>
            <a:pPr marL="0" indent="0" algn="r">
              <a:buNone/>
            </a:pPr>
            <a:r>
              <a:rPr lang="fr-FR" dirty="0"/>
              <a:t> </a:t>
            </a:r>
          </a:p>
        </p:txBody>
      </p:sp>
    </p:spTree>
    <p:extLst>
      <p:ext uri="{BB962C8B-B14F-4D97-AF65-F5344CB8AC3E}">
        <p14:creationId xmlns:p14="http://schemas.microsoft.com/office/powerpoint/2010/main" val="335398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5C222-9E62-4432-8831-5FD2B7FF16A5}"/>
              </a:ext>
            </a:extLst>
          </p:cNvPr>
          <p:cNvSpPr>
            <a:spLocks noGrp="1"/>
          </p:cNvSpPr>
          <p:nvPr>
            <p:ph type="ctrTitle"/>
          </p:nvPr>
        </p:nvSpPr>
        <p:spPr>
          <a:xfrm>
            <a:off x="2589213" y="3183904"/>
            <a:ext cx="8915399" cy="2262781"/>
          </a:xfrm>
        </p:spPr>
        <p:txBody>
          <a:bodyPr>
            <a:normAutofit/>
          </a:bodyPr>
          <a:lstStyle/>
          <a:p>
            <a:r>
              <a:rPr lang="fr-FR" sz="1200" dirty="0">
                <a:latin typeface="Calibri" panose="020F0502020204030204" pitchFamily="34" charset="0"/>
                <a:cs typeface="Calibri" panose="020F0502020204030204" pitchFamily="34" charset="0"/>
              </a:rPr>
              <a:t>De tout temps l’homme s’est intéressé à l’avenir </a:t>
            </a: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r>
              <a:rPr lang="fr-FR" sz="1200" dirty="0">
                <a:latin typeface="Calibri" panose="020F0502020204030204" pitchFamily="34" charset="0"/>
                <a:cs typeface="Calibri" panose="020F0502020204030204" pitchFamily="34" charset="0"/>
              </a:rPr>
              <a:t>Cela a pris historiquement des formes multiples – essentiellement qualitatives - : divination, prophéties, utopies, littérature d’anticipation, récits de science-fiction….</a:t>
            </a:r>
            <a:endParaRPr lang="fr-FR" sz="1200" dirty="0"/>
          </a:p>
        </p:txBody>
      </p:sp>
      <p:sp>
        <p:nvSpPr>
          <p:cNvPr id="3" name="Sous-titre 2">
            <a:extLst>
              <a:ext uri="{FF2B5EF4-FFF2-40B4-BE49-F238E27FC236}">
                <a16:creationId xmlns:a16="http://schemas.microsoft.com/office/drawing/2014/main" id="{0DE77CC5-6F64-440C-ABD6-8D8E4FA8E811}"/>
              </a:ext>
            </a:extLst>
          </p:cNvPr>
          <p:cNvSpPr>
            <a:spLocks noGrp="1"/>
          </p:cNvSpPr>
          <p:nvPr>
            <p:ph type="subTitle" idx="1"/>
          </p:nvPr>
        </p:nvSpPr>
        <p:spPr>
          <a:xfrm>
            <a:off x="2589213" y="5474963"/>
            <a:ext cx="8915399" cy="1126283"/>
          </a:xfrm>
        </p:spPr>
        <p:txBody>
          <a:bodyPr>
            <a:normAutofit lnSpcReduction="10000"/>
          </a:bodyPr>
          <a:lstStyle/>
          <a:p>
            <a:endParaRPr lang="fr-FR" dirty="0"/>
          </a:p>
          <a:p>
            <a:pPr algn="r"/>
            <a:r>
              <a:rPr lang="fr-FR" sz="1800" b="1" dirty="0">
                <a:solidFill>
                  <a:schemeClr val="tx2"/>
                </a:solidFill>
                <a:latin typeface="Calibri" panose="020F0502020204030204" pitchFamily="34" charset="0"/>
                <a:cs typeface="Calibri" panose="020F0502020204030204" pitchFamily="34" charset="0"/>
              </a:rPr>
              <a:t>11 Septembre 2025 </a:t>
            </a:r>
          </a:p>
          <a:p>
            <a:pPr algn="r"/>
            <a:r>
              <a:rPr lang="fr-FR" dirty="0"/>
              <a:t> </a:t>
            </a:r>
          </a:p>
        </p:txBody>
      </p:sp>
      <p:pic>
        <p:nvPicPr>
          <p:cNvPr id="5" name="Image 4">
            <a:extLst>
              <a:ext uri="{FF2B5EF4-FFF2-40B4-BE49-F238E27FC236}">
                <a16:creationId xmlns:a16="http://schemas.microsoft.com/office/drawing/2014/main" id="{235C738C-DD48-46BB-8AA5-EEC8D2E2AF7B}"/>
              </a:ext>
            </a:extLst>
          </p:cNvPr>
          <p:cNvPicPr>
            <a:picLocks noChangeAspect="1"/>
          </p:cNvPicPr>
          <p:nvPr/>
        </p:nvPicPr>
        <p:blipFill>
          <a:blip r:embed="rId2"/>
          <a:stretch>
            <a:fillRect/>
          </a:stretch>
        </p:blipFill>
        <p:spPr>
          <a:xfrm>
            <a:off x="1644979" y="889130"/>
            <a:ext cx="2447826" cy="1824743"/>
          </a:xfrm>
          <a:prstGeom prst="rect">
            <a:avLst/>
          </a:prstGeom>
        </p:spPr>
      </p:pic>
      <p:pic>
        <p:nvPicPr>
          <p:cNvPr id="7" name="Image 6">
            <a:extLst>
              <a:ext uri="{FF2B5EF4-FFF2-40B4-BE49-F238E27FC236}">
                <a16:creationId xmlns:a16="http://schemas.microsoft.com/office/drawing/2014/main" id="{ECA901DA-A9AF-4CB1-93A4-B05AB0E66AA7}"/>
              </a:ext>
            </a:extLst>
          </p:cNvPr>
          <p:cNvPicPr>
            <a:picLocks noChangeAspect="1"/>
          </p:cNvPicPr>
          <p:nvPr/>
        </p:nvPicPr>
        <p:blipFill>
          <a:blip r:embed="rId3"/>
          <a:stretch>
            <a:fillRect/>
          </a:stretch>
        </p:blipFill>
        <p:spPr>
          <a:xfrm>
            <a:off x="6199693" y="256703"/>
            <a:ext cx="1839274" cy="1494410"/>
          </a:xfrm>
          <a:prstGeom prst="rect">
            <a:avLst/>
          </a:prstGeom>
        </p:spPr>
      </p:pic>
      <p:pic>
        <p:nvPicPr>
          <p:cNvPr id="9" name="Image 8">
            <a:extLst>
              <a:ext uri="{FF2B5EF4-FFF2-40B4-BE49-F238E27FC236}">
                <a16:creationId xmlns:a16="http://schemas.microsoft.com/office/drawing/2014/main" id="{795394DA-0C77-49A0-94AC-923F2AE241E4}"/>
              </a:ext>
            </a:extLst>
          </p:cNvPr>
          <p:cNvPicPr>
            <a:picLocks noChangeAspect="1"/>
          </p:cNvPicPr>
          <p:nvPr/>
        </p:nvPicPr>
        <p:blipFill>
          <a:blip r:embed="rId4"/>
          <a:stretch>
            <a:fillRect/>
          </a:stretch>
        </p:blipFill>
        <p:spPr>
          <a:xfrm>
            <a:off x="9653048" y="1801502"/>
            <a:ext cx="2154790" cy="1438399"/>
          </a:xfrm>
          <a:prstGeom prst="rect">
            <a:avLst/>
          </a:prstGeom>
        </p:spPr>
      </p:pic>
      <p:pic>
        <p:nvPicPr>
          <p:cNvPr id="11" name="Image 10">
            <a:extLst>
              <a:ext uri="{FF2B5EF4-FFF2-40B4-BE49-F238E27FC236}">
                <a16:creationId xmlns:a16="http://schemas.microsoft.com/office/drawing/2014/main" id="{105B8015-EB05-42A4-80A7-A688D2BCDF87}"/>
              </a:ext>
            </a:extLst>
          </p:cNvPr>
          <p:cNvPicPr>
            <a:picLocks noChangeAspect="1"/>
          </p:cNvPicPr>
          <p:nvPr/>
        </p:nvPicPr>
        <p:blipFill>
          <a:blip r:embed="rId5"/>
          <a:stretch>
            <a:fillRect/>
          </a:stretch>
        </p:blipFill>
        <p:spPr>
          <a:xfrm>
            <a:off x="4816639" y="2094881"/>
            <a:ext cx="4156359" cy="1824743"/>
          </a:xfrm>
          <a:prstGeom prst="rect">
            <a:avLst/>
          </a:prstGeom>
        </p:spPr>
      </p:pic>
    </p:spTree>
    <p:extLst>
      <p:ext uri="{BB962C8B-B14F-4D97-AF65-F5344CB8AC3E}">
        <p14:creationId xmlns:p14="http://schemas.microsoft.com/office/powerpoint/2010/main" val="3004657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lèche droite 64">
            <a:extLst>
              <a:ext uri="{FF2B5EF4-FFF2-40B4-BE49-F238E27FC236}">
                <a16:creationId xmlns:a16="http://schemas.microsoft.com/office/drawing/2014/main" id="{E2037FDC-9668-ED0D-1627-6B38B033FCA5}"/>
              </a:ext>
            </a:extLst>
          </p:cNvPr>
          <p:cNvSpPr/>
          <p:nvPr/>
        </p:nvSpPr>
        <p:spPr>
          <a:xfrm rot="837613">
            <a:off x="7743825" y="3084514"/>
            <a:ext cx="1250950" cy="268287"/>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Flèche droite 34">
            <a:extLst>
              <a:ext uri="{FF2B5EF4-FFF2-40B4-BE49-F238E27FC236}">
                <a16:creationId xmlns:a16="http://schemas.microsoft.com/office/drawing/2014/main" id="{A96797D9-A1FD-9473-A005-FA17E49CD6A5}"/>
              </a:ext>
            </a:extLst>
          </p:cNvPr>
          <p:cNvSpPr/>
          <p:nvPr/>
        </p:nvSpPr>
        <p:spPr>
          <a:xfrm rot="21041246">
            <a:off x="3259138" y="3673476"/>
            <a:ext cx="925512" cy="436563"/>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340" name="ZoneTexte 47">
            <a:extLst>
              <a:ext uri="{FF2B5EF4-FFF2-40B4-BE49-F238E27FC236}">
                <a16:creationId xmlns:a16="http://schemas.microsoft.com/office/drawing/2014/main" id="{569F49F9-1126-BD9C-2E66-3A839B280495}"/>
              </a:ext>
            </a:extLst>
          </p:cNvPr>
          <p:cNvSpPr txBox="1">
            <a:spLocks noChangeArrowheads="1"/>
          </p:cNvSpPr>
          <p:nvPr/>
        </p:nvSpPr>
        <p:spPr bwMode="auto">
          <a:xfrm>
            <a:off x="4235451" y="3414714"/>
            <a:ext cx="1090613" cy="7080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2000" b="1">
                <a:solidFill>
                  <a:srgbClr val="0000FF"/>
                </a:solidFill>
                <a:latin typeface="Arial" panose="020B0604020202020204" pitchFamily="34" charset="0"/>
              </a:rPr>
              <a:t>Trajec-toire B</a:t>
            </a:r>
          </a:p>
        </p:txBody>
      </p:sp>
      <p:sp>
        <p:nvSpPr>
          <p:cNvPr id="8207" name="ZoneTexte 47">
            <a:extLst>
              <a:ext uri="{FF2B5EF4-FFF2-40B4-BE49-F238E27FC236}">
                <a16:creationId xmlns:a16="http://schemas.microsoft.com/office/drawing/2014/main" id="{F56D93CC-D9FD-C057-82A3-3DDCCA20BCB6}"/>
              </a:ext>
            </a:extLst>
          </p:cNvPr>
          <p:cNvSpPr txBox="1">
            <a:spLocks noChangeArrowheads="1"/>
          </p:cNvSpPr>
          <p:nvPr/>
        </p:nvSpPr>
        <p:spPr bwMode="auto">
          <a:xfrm>
            <a:off x="4238625" y="2189164"/>
            <a:ext cx="1098550" cy="706437"/>
          </a:xfrm>
          <a:prstGeom prst="rect">
            <a:avLst/>
          </a:prstGeom>
          <a:noFill/>
          <a:ln w="25400">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fr-FR" altLang="fr-FR" sz="2000" b="1" dirty="0" err="1">
                <a:solidFill>
                  <a:schemeClr val="accent2">
                    <a:lumMod val="75000"/>
                  </a:schemeClr>
                </a:solidFill>
                <a:latin typeface="Arial" panose="020B0604020202020204" pitchFamily="34" charset="0"/>
              </a:rPr>
              <a:t>Trajec-toire</a:t>
            </a:r>
            <a:r>
              <a:rPr lang="fr-FR" altLang="fr-FR" sz="2000" b="1" dirty="0">
                <a:solidFill>
                  <a:schemeClr val="accent2">
                    <a:lumMod val="75000"/>
                  </a:schemeClr>
                </a:solidFill>
                <a:latin typeface="Arial" panose="020B0604020202020204" pitchFamily="34" charset="0"/>
              </a:rPr>
              <a:t> A</a:t>
            </a:r>
          </a:p>
        </p:txBody>
      </p:sp>
      <p:sp>
        <p:nvSpPr>
          <p:cNvPr id="8209" name="ZoneTexte 47">
            <a:extLst>
              <a:ext uri="{FF2B5EF4-FFF2-40B4-BE49-F238E27FC236}">
                <a16:creationId xmlns:a16="http://schemas.microsoft.com/office/drawing/2014/main" id="{AA48A2F7-A670-6DB3-15F6-C446AE1173E9}"/>
              </a:ext>
            </a:extLst>
          </p:cNvPr>
          <p:cNvSpPr txBox="1">
            <a:spLocks noChangeArrowheads="1"/>
          </p:cNvSpPr>
          <p:nvPr/>
        </p:nvSpPr>
        <p:spPr bwMode="auto">
          <a:xfrm>
            <a:off x="9086850" y="1277938"/>
            <a:ext cx="1455738" cy="646112"/>
          </a:xfrm>
          <a:prstGeom prst="rect">
            <a:avLst/>
          </a:prstGeom>
          <a:noFill/>
          <a:ln w="254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fr-FR" altLang="fr-FR" sz="1800" b="1" dirty="0">
                <a:solidFill>
                  <a:schemeClr val="accent2">
                    <a:lumMod val="75000"/>
                  </a:schemeClr>
                </a:solidFill>
                <a:latin typeface="Arial" panose="020B0604020202020204" pitchFamily="34" charset="0"/>
              </a:rPr>
              <a:t>Scénario 1: </a:t>
            </a:r>
          </a:p>
          <a:p>
            <a:pPr eaLnBrk="1" hangingPunct="1">
              <a:lnSpc>
                <a:spcPct val="100000"/>
              </a:lnSpc>
              <a:spcBef>
                <a:spcPct val="0"/>
              </a:spcBef>
              <a:buFontTx/>
              <a:buNone/>
              <a:defRPr/>
            </a:pPr>
            <a:r>
              <a:rPr lang="fr-FR" altLang="fr-FR" sz="1800" b="1" dirty="0">
                <a:solidFill>
                  <a:schemeClr val="accent2">
                    <a:lumMod val="75000"/>
                  </a:schemeClr>
                </a:solidFill>
                <a:latin typeface="Arial" panose="020B0604020202020204" pitchFamily="34" charset="0"/>
              </a:rPr>
              <a:t>Poids: 3</a:t>
            </a:r>
            <a:endParaRPr lang="fr-FR" altLang="fr-FR" sz="1800" dirty="0">
              <a:solidFill>
                <a:schemeClr val="accent2">
                  <a:lumMod val="75000"/>
                </a:schemeClr>
              </a:solidFill>
              <a:latin typeface="Arial" panose="020B0604020202020204" pitchFamily="34" charset="0"/>
            </a:endParaRPr>
          </a:p>
        </p:txBody>
      </p:sp>
      <p:sp>
        <p:nvSpPr>
          <p:cNvPr id="68" name="Flèche droite 67">
            <a:extLst>
              <a:ext uri="{FF2B5EF4-FFF2-40B4-BE49-F238E27FC236}">
                <a16:creationId xmlns:a16="http://schemas.microsoft.com/office/drawing/2014/main" id="{B46A1FEB-0888-8A05-BD3B-470010099EB5}"/>
              </a:ext>
            </a:extLst>
          </p:cNvPr>
          <p:cNvSpPr/>
          <p:nvPr/>
        </p:nvSpPr>
        <p:spPr>
          <a:xfrm rot="1342522">
            <a:off x="8331201" y="5486400"/>
            <a:ext cx="754063" cy="249238"/>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344" name="ZoneTexte 47">
            <a:extLst>
              <a:ext uri="{FF2B5EF4-FFF2-40B4-BE49-F238E27FC236}">
                <a16:creationId xmlns:a16="http://schemas.microsoft.com/office/drawing/2014/main" id="{E0B9493F-3B46-3273-2B15-F6E7F4759429}"/>
              </a:ext>
            </a:extLst>
          </p:cNvPr>
          <p:cNvSpPr txBox="1">
            <a:spLocks noChangeArrowheads="1"/>
          </p:cNvSpPr>
          <p:nvPr/>
        </p:nvSpPr>
        <p:spPr bwMode="auto">
          <a:xfrm>
            <a:off x="2182814" y="239713"/>
            <a:ext cx="3055937" cy="646112"/>
          </a:xfrm>
          <a:prstGeom prst="rect">
            <a:avLst/>
          </a:prstGeom>
          <a:solidFill>
            <a:schemeClr val="bg1"/>
          </a:solidFill>
          <a:ln w="57150">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00FF"/>
                </a:solidFill>
                <a:latin typeface="Arial" panose="020B0604020202020204" pitchFamily="34" charset="0"/>
              </a:rPr>
              <a:t>T1: Période de changements synchrones</a:t>
            </a:r>
          </a:p>
        </p:txBody>
      </p:sp>
      <p:sp>
        <p:nvSpPr>
          <p:cNvPr id="74" name="ZoneTexte 47">
            <a:extLst>
              <a:ext uri="{FF2B5EF4-FFF2-40B4-BE49-F238E27FC236}">
                <a16:creationId xmlns:a16="http://schemas.microsoft.com/office/drawing/2014/main" id="{782722FD-96FC-A8D8-A3F2-50AAE636EDF1}"/>
              </a:ext>
            </a:extLst>
          </p:cNvPr>
          <p:cNvSpPr txBox="1">
            <a:spLocks noChangeArrowheads="1"/>
          </p:cNvSpPr>
          <p:nvPr/>
        </p:nvSpPr>
        <p:spPr bwMode="auto">
          <a:xfrm>
            <a:off x="1612900" y="3529014"/>
            <a:ext cx="1441450" cy="922337"/>
          </a:xfrm>
          <a:prstGeom prst="rect">
            <a:avLst/>
          </a:prstGeom>
          <a:solidFill>
            <a:schemeClr val="bg1">
              <a:lumMod val="75000"/>
            </a:schemeClr>
          </a:solidFill>
          <a:ln w="25400">
            <a:solidFill>
              <a:srgbClr val="000000"/>
            </a:solidFill>
            <a:miter lim="800000"/>
            <a:headEnd/>
            <a:tailEnd/>
          </a:ln>
        </p:spPr>
        <p:txBody>
          <a:bodyPr>
            <a:spAutoFit/>
          </a:bodyPr>
          <a:lstStyle>
            <a:lvl1pPr>
              <a:spcBef>
                <a:spcPct val="20000"/>
              </a:spcBef>
              <a:buClr>
                <a:srgbClr val="FFFF00"/>
              </a:buClr>
              <a:buFont typeface="Wingdings" panose="05000000000000000000" pitchFamily="2" charset="2"/>
              <a:buChar char="q"/>
              <a:defRPr sz="2400" b="1">
                <a:solidFill>
                  <a:schemeClr val="tx1"/>
                </a:solidFill>
                <a:latin typeface="Arial" panose="020B0604020202020204" pitchFamily="34" charset="0"/>
              </a:defRPr>
            </a:lvl1pPr>
            <a:lvl2pPr marL="742950" indent="-285750">
              <a:spcBef>
                <a:spcPct val="20000"/>
              </a:spcBef>
              <a:buClr>
                <a:srgbClr val="FF0000"/>
              </a:buClr>
              <a:buFont typeface="Wingdings" panose="05000000000000000000" pitchFamily="2" charset="2"/>
              <a:buChar char="v"/>
              <a:defRPr sz="2000" b="1">
                <a:solidFill>
                  <a:schemeClr val="tx1"/>
                </a:solidFill>
                <a:latin typeface="Arial" panose="020B0604020202020204" pitchFamily="34" charset="0"/>
              </a:defRPr>
            </a:lvl2pPr>
            <a:lvl3pPr marL="1143000" indent="-228600">
              <a:spcBef>
                <a:spcPct val="20000"/>
              </a:spcBef>
              <a:buChar char="•"/>
              <a:defRPr b="1">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Ø"/>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Ø"/>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Ø"/>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Ø"/>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Ø"/>
              <a:defRPr>
                <a:solidFill>
                  <a:schemeClr val="tx1"/>
                </a:solidFill>
                <a:latin typeface="Times New Roman" panose="02020603050405020304" pitchFamily="18" charset="0"/>
              </a:defRPr>
            </a:lvl9pPr>
          </a:lstStyle>
          <a:p>
            <a:pPr algn="ctr" eaLnBrk="1" hangingPunct="1">
              <a:spcBef>
                <a:spcPct val="0"/>
              </a:spcBef>
              <a:buClrTx/>
              <a:buFontTx/>
              <a:buNone/>
              <a:defRPr/>
            </a:pPr>
            <a:r>
              <a:rPr lang="fr-FR" altLang="fr-FR" sz="1800" dirty="0"/>
              <a:t>Temps  Zéro:</a:t>
            </a:r>
          </a:p>
          <a:p>
            <a:pPr algn="ctr" eaLnBrk="1" hangingPunct="1">
              <a:spcBef>
                <a:spcPct val="0"/>
              </a:spcBef>
              <a:buClrTx/>
              <a:buFontTx/>
              <a:buNone/>
              <a:defRPr/>
            </a:pPr>
            <a:r>
              <a:rPr lang="fr-FR" altLang="fr-FR" sz="1800" dirty="0"/>
              <a:t>Etat initial</a:t>
            </a:r>
          </a:p>
        </p:txBody>
      </p:sp>
      <p:sp>
        <p:nvSpPr>
          <p:cNvPr id="53" name="Flèche droite 52">
            <a:extLst>
              <a:ext uri="{FF2B5EF4-FFF2-40B4-BE49-F238E27FC236}">
                <a16:creationId xmlns:a16="http://schemas.microsoft.com/office/drawing/2014/main" id="{5210A372-B6DD-5D6C-A7F4-C39DF1A9456C}"/>
              </a:ext>
            </a:extLst>
          </p:cNvPr>
          <p:cNvSpPr/>
          <p:nvPr/>
        </p:nvSpPr>
        <p:spPr>
          <a:xfrm>
            <a:off x="8115301" y="1257300"/>
            <a:ext cx="925513" cy="496888"/>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5" name="Flèche droite 54">
            <a:extLst>
              <a:ext uri="{FF2B5EF4-FFF2-40B4-BE49-F238E27FC236}">
                <a16:creationId xmlns:a16="http://schemas.microsoft.com/office/drawing/2014/main" id="{73B07CF5-2649-3E13-ACAC-485912029124}"/>
              </a:ext>
            </a:extLst>
          </p:cNvPr>
          <p:cNvSpPr/>
          <p:nvPr/>
        </p:nvSpPr>
        <p:spPr>
          <a:xfrm rot="985496">
            <a:off x="5440363" y="2616200"/>
            <a:ext cx="1054100" cy="287338"/>
          </a:xfrm>
          <a:prstGeom prs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8" name="Flèche droite 57">
            <a:extLst>
              <a:ext uri="{FF2B5EF4-FFF2-40B4-BE49-F238E27FC236}">
                <a16:creationId xmlns:a16="http://schemas.microsoft.com/office/drawing/2014/main" id="{4E7CCF48-0A27-D6EB-D8EA-054179902F22}"/>
              </a:ext>
            </a:extLst>
          </p:cNvPr>
          <p:cNvSpPr/>
          <p:nvPr/>
        </p:nvSpPr>
        <p:spPr>
          <a:xfrm rot="20604841">
            <a:off x="5373688" y="1665289"/>
            <a:ext cx="2728912" cy="490537"/>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Flèche droite 39">
            <a:extLst>
              <a:ext uri="{FF2B5EF4-FFF2-40B4-BE49-F238E27FC236}">
                <a16:creationId xmlns:a16="http://schemas.microsoft.com/office/drawing/2014/main" id="{76CAB127-5D12-6C9F-3E6E-17FB3B1F34B9}"/>
              </a:ext>
            </a:extLst>
          </p:cNvPr>
          <p:cNvSpPr/>
          <p:nvPr/>
        </p:nvSpPr>
        <p:spPr>
          <a:xfrm>
            <a:off x="7837488" y="3529013"/>
            <a:ext cx="1211262" cy="527050"/>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350" name="ZoneTexte 1">
            <a:extLst>
              <a:ext uri="{FF2B5EF4-FFF2-40B4-BE49-F238E27FC236}">
                <a16:creationId xmlns:a16="http://schemas.microsoft.com/office/drawing/2014/main" id="{A99ED642-9CE4-C124-9622-39C3376BFCDC}"/>
              </a:ext>
            </a:extLst>
          </p:cNvPr>
          <p:cNvSpPr txBox="1">
            <a:spLocks noChangeArrowheads="1"/>
          </p:cNvSpPr>
          <p:nvPr/>
        </p:nvSpPr>
        <p:spPr bwMode="auto">
          <a:xfrm>
            <a:off x="4748214" y="5900738"/>
            <a:ext cx="2909887"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i="1">
                <a:latin typeface="Arial" panose="020B0604020202020204" pitchFamily="34" charset="0"/>
              </a:rPr>
              <a:t>* </a:t>
            </a:r>
            <a:r>
              <a:rPr lang="fr-FR" altLang="fr-FR" sz="1800" b="1" i="1">
                <a:latin typeface="Arial" panose="020B0604020202020204" pitchFamily="34" charset="0"/>
              </a:rPr>
              <a:t>Flèche large = 3 points</a:t>
            </a:r>
          </a:p>
          <a:p>
            <a:pPr>
              <a:lnSpc>
                <a:spcPct val="100000"/>
              </a:lnSpc>
              <a:spcBef>
                <a:spcPct val="0"/>
              </a:spcBef>
              <a:buFontTx/>
              <a:buNone/>
            </a:pPr>
            <a:r>
              <a:rPr lang="fr-FR" altLang="fr-FR" sz="1800" i="1">
                <a:latin typeface="Arial" panose="020B0604020202020204" pitchFamily="34" charset="0"/>
              </a:rPr>
              <a:t>* Flèche mince = 1 points</a:t>
            </a:r>
          </a:p>
        </p:txBody>
      </p:sp>
      <p:sp>
        <p:nvSpPr>
          <p:cNvPr id="71" name="Flèche droite 70">
            <a:extLst>
              <a:ext uri="{FF2B5EF4-FFF2-40B4-BE49-F238E27FC236}">
                <a16:creationId xmlns:a16="http://schemas.microsoft.com/office/drawing/2014/main" id="{4A267701-262B-DDED-CB46-E62FEA6E0C8C}"/>
              </a:ext>
            </a:extLst>
          </p:cNvPr>
          <p:cNvSpPr/>
          <p:nvPr/>
        </p:nvSpPr>
        <p:spPr>
          <a:xfrm rot="20258276">
            <a:off x="5408613" y="4356101"/>
            <a:ext cx="2540000" cy="271463"/>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Flèche droite 29">
            <a:extLst>
              <a:ext uri="{FF2B5EF4-FFF2-40B4-BE49-F238E27FC236}">
                <a16:creationId xmlns:a16="http://schemas.microsoft.com/office/drawing/2014/main" id="{C2055300-6AFB-6FE9-A2F2-80C59D0CE234}"/>
              </a:ext>
            </a:extLst>
          </p:cNvPr>
          <p:cNvSpPr/>
          <p:nvPr/>
        </p:nvSpPr>
        <p:spPr>
          <a:xfrm rot="20764449">
            <a:off x="5392739" y="3160714"/>
            <a:ext cx="1131887" cy="484187"/>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5" name="Flèche droite 74">
            <a:extLst>
              <a:ext uri="{FF2B5EF4-FFF2-40B4-BE49-F238E27FC236}">
                <a16:creationId xmlns:a16="http://schemas.microsoft.com/office/drawing/2014/main" id="{DACA0375-6C1D-28F9-64AF-6423053A5DCF}"/>
              </a:ext>
            </a:extLst>
          </p:cNvPr>
          <p:cNvSpPr/>
          <p:nvPr/>
        </p:nvSpPr>
        <p:spPr>
          <a:xfrm rot="1340560">
            <a:off x="7932738" y="1944688"/>
            <a:ext cx="1109662" cy="254000"/>
          </a:xfrm>
          <a:prstGeom prs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6" name="Flèche droite 75">
            <a:extLst>
              <a:ext uri="{FF2B5EF4-FFF2-40B4-BE49-F238E27FC236}">
                <a16:creationId xmlns:a16="http://schemas.microsoft.com/office/drawing/2014/main" id="{B41779D0-DE83-518B-CEA9-79965134AC5D}"/>
              </a:ext>
            </a:extLst>
          </p:cNvPr>
          <p:cNvSpPr/>
          <p:nvPr/>
        </p:nvSpPr>
        <p:spPr>
          <a:xfrm rot="18538753">
            <a:off x="8112920" y="4423570"/>
            <a:ext cx="1166813" cy="263525"/>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Flèche droite 35">
            <a:extLst>
              <a:ext uri="{FF2B5EF4-FFF2-40B4-BE49-F238E27FC236}">
                <a16:creationId xmlns:a16="http://schemas.microsoft.com/office/drawing/2014/main" id="{9CCB45F3-F303-502D-6FF6-CA4309B9CD66}"/>
              </a:ext>
            </a:extLst>
          </p:cNvPr>
          <p:cNvSpPr/>
          <p:nvPr/>
        </p:nvSpPr>
        <p:spPr>
          <a:xfrm rot="19027112">
            <a:off x="3089275" y="2906713"/>
            <a:ext cx="1257300" cy="469900"/>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Flèche droite 32">
            <a:extLst>
              <a:ext uri="{FF2B5EF4-FFF2-40B4-BE49-F238E27FC236}">
                <a16:creationId xmlns:a16="http://schemas.microsoft.com/office/drawing/2014/main" id="{1D1CDB8E-E870-2DB1-D15B-A86711DAF93C}"/>
              </a:ext>
            </a:extLst>
          </p:cNvPr>
          <p:cNvSpPr/>
          <p:nvPr/>
        </p:nvSpPr>
        <p:spPr>
          <a:xfrm rot="2355984">
            <a:off x="3062288" y="4532314"/>
            <a:ext cx="1250950" cy="396875"/>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357" name="ZoneTexte 47">
            <a:extLst>
              <a:ext uri="{FF2B5EF4-FFF2-40B4-BE49-F238E27FC236}">
                <a16:creationId xmlns:a16="http://schemas.microsoft.com/office/drawing/2014/main" id="{BDDF2046-0AE1-B3D7-E48C-08856D62701A}"/>
              </a:ext>
            </a:extLst>
          </p:cNvPr>
          <p:cNvSpPr txBox="1">
            <a:spLocks noChangeArrowheads="1"/>
          </p:cNvSpPr>
          <p:nvPr/>
        </p:nvSpPr>
        <p:spPr bwMode="auto">
          <a:xfrm>
            <a:off x="4297363" y="4759326"/>
            <a:ext cx="1090612" cy="7080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2000" b="1">
                <a:solidFill>
                  <a:srgbClr val="006600"/>
                </a:solidFill>
                <a:latin typeface="Arial" panose="020B0604020202020204" pitchFamily="34" charset="0"/>
              </a:rPr>
              <a:t>Trajec-toire C</a:t>
            </a:r>
          </a:p>
        </p:txBody>
      </p:sp>
      <p:sp>
        <p:nvSpPr>
          <p:cNvPr id="14358" name="ZoneTexte 47">
            <a:extLst>
              <a:ext uri="{FF2B5EF4-FFF2-40B4-BE49-F238E27FC236}">
                <a16:creationId xmlns:a16="http://schemas.microsoft.com/office/drawing/2014/main" id="{2B641D84-C969-74FC-DC24-FA0C5BD0B317}"/>
              </a:ext>
            </a:extLst>
          </p:cNvPr>
          <p:cNvSpPr txBox="1">
            <a:spLocks noChangeArrowheads="1"/>
          </p:cNvSpPr>
          <p:nvPr/>
        </p:nvSpPr>
        <p:spPr bwMode="auto">
          <a:xfrm>
            <a:off x="5522914" y="246063"/>
            <a:ext cx="3227387" cy="646112"/>
          </a:xfrm>
          <a:prstGeom prst="rect">
            <a:avLst/>
          </a:prstGeom>
          <a:solidFill>
            <a:schemeClr val="bg1"/>
          </a:solidFill>
          <a:ln w="57150">
            <a:solidFill>
              <a:schemeClr val="accent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00FF"/>
                </a:solidFill>
                <a:latin typeface="Arial" panose="020B0604020202020204" pitchFamily="34" charset="0"/>
              </a:rPr>
              <a:t>T2: Période de changements a-synchrones</a:t>
            </a:r>
          </a:p>
        </p:txBody>
      </p:sp>
      <p:sp>
        <p:nvSpPr>
          <p:cNvPr id="14359" name="ZoneTexte 47">
            <a:extLst>
              <a:ext uri="{FF2B5EF4-FFF2-40B4-BE49-F238E27FC236}">
                <a16:creationId xmlns:a16="http://schemas.microsoft.com/office/drawing/2014/main" id="{940B15F8-68A1-9C3D-1A11-FE34836F16A3}"/>
              </a:ext>
            </a:extLst>
          </p:cNvPr>
          <p:cNvSpPr txBox="1">
            <a:spLocks noChangeArrowheads="1"/>
          </p:cNvSpPr>
          <p:nvPr/>
        </p:nvSpPr>
        <p:spPr bwMode="auto">
          <a:xfrm>
            <a:off x="9086850" y="2197101"/>
            <a:ext cx="1455738" cy="646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00FF"/>
                </a:solidFill>
                <a:latin typeface="Arial" panose="020B0604020202020204" pitchFamily="34" charset="0"/>
              </a:rPr>
              <a:t>Scénario 2: </a:t>
            </a:r>
          </a:p>
          <a:p>
            <a:pPr eaLnBrk="1" hangingPunct="1">
              <a:lnSpc>
                <a:spcPct val="100000"/>
              </a:lnSpc>
              <a:spcBef>
                <a:spcPct val="0"/>
              </a:spcBef>
              <a:buFontTx/>
              <a:buNone/>
            </a:pPr>
            <a:r>
              <a:rPr lang="fr-FR" altLang="fr-FR" sz="1800" b="1">
                <a:solidFill>
                  <a:srgbClr val="0000FF"/>
                </a:solidFill>
                <a:latin typeface="Arial" panose="020B0604020202020204" pitchFamily="34" charset="0"/>
              </a:rPr>
              <a:t>Poids: 4</a:t>
            </a:r>
            <a:endParaRPr lang="fr-FR" altLang="fr-FR" sz="1800">
              <a:solidFill>
                <a:srgbClr val="0000FF"/>
              </a:solidFill>
              <a:latin typeface="Arial" panose="020B0604020202020204" pitchFamily="34" charset="0"/>
            </a:endParaRPr>
          </a:p>
        </p:txBody>
      </p:sp>
      <p:sp>
        <p:nvSpPr>
          <p:cNvPr id="14360" name="ZoneTexte 47">
            <a:extLst>
              <a:ext uri="{FF2B5EF4-FFF2-40B4-BE49-F238E27FC236}">
                <a16:creationId xmlns:a16="http://schemas.microsoft.com/office/drawing/2014/main" id="{D5C1457D-FDBA-5D5A-A980-A865B3C9E73F}"/>
              </a:ext>
            </a:extLst>
          </p:cNvPr>
          <p:cNvSpPr txBox="1">
            <a:spLocks noChangeArrowheads="1"/>
          </p:cNvSpPr>
          <p:nvPr/>
        </p:nvSpPr>
        <p:spPr bwMode="auto">
          <a:xfrm>
            <a:off x="9123364" y="3332163"/>
            <a:ext cx="1455737" cy="6461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latin typeface="Arial" panose="020B0604020202020204" pitchFamily="34" charset="0"/>
              </a:rPr>
              <a:t>Scénario 3: </a:t>
            </a:r>
          </a:p>
          <a:p>
            <a:pPr eaLnBrk="1" hangingPunct="1">
              <a:lnSpc>
                <a:spcPct val="100000"/>
              </a:lnSpc>
              <a:spcBef>
                <a:spcPct val="0"/>
              </a:spcBef>
              <a:buFontTx/>
              <a:buNone/>
            </a:pPr>
            <a:r>
              <a:rPr lang="fr-FR" altLang="fr-FR" sz="1800" b="1">
                <a:latin typeface="Arial" panose="020B0604020202020204" pitchFamily="34" charset="0"/>
              </a:rPr>
              <a:t>Poids: 5</a:t>
            </a:r>
            <a:endParaRPr lang="fr-FR" altLang="fr-FR" sz="1800">
              <a:latin typeface="Arial" panose="020B0604020202020204" pitchFamily="34" charset="0"/>
            </a:endParaRPr>
          </a:p>
        </p:txBody>
      </p:sp>
      <p:sp>
        <p:nvSpPr>
          <p:cNvPr id="14361" name="ZoneTexte 47">
            <a:extLst>
              <a:ext uri="{FF2B5EF4-FFF2-40B4-BE49-F238E27FC236}">
                <a16:creationId xmlns:a16="http://schemas.microsoft.com/office/drawing/2014/main" id="{4A1271F0-AA23-B51A-FC14-FF75E8DC1E92}"/>
              </a:ext>
            </a:extLst>
          </p:cNvPr>
          <p:cNvSpPr txBox="1">
            <a:spLocks noChangeArrowheads="1"/>
          </p:cNvSpPr>
          <p:nvPr/>
        </p:nvSpPr>
        <p:spPr bwMode="auto">
          <a:xfrm>
            <a:off x="9137650" y="4525963"/>
            <a:ext cx="1455738" cy="6461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006600"/>
                </a:solidFill>
                <a:latin typeface="Arial" panose="020B0604020202020204" pitchFamily="34" charset="0"/>
              </a:rPr>
              <a:t>Scénario 4: </a:t>
            </a:r>
          </a:p>
          <a:p>
            <a:pPr eaLnBrk="1" hangingPunct="1">
              <a:lnSpc>
                <a:spcPct val="100000"/>
              </a:lnSpc>
              <a:spcBef>
                <a:spcPct val="0"/>
              </a:spcBef>
              <a:buFontTx/>
              <a:buNone/>
            </a:pPr>
            <a:r>
              <a:rPr lang="fr-FR" altLang="fr-FR" sz="1800" b="1">
                <a:solidFill>
                  <a:srgbClr val="006600"/>
                </a:solidFill>
                <a:latin typeface="Arial" panose="020B0604020202020204" pitchFamily="34" charset="0"/>
              </a:rPr>
              <a:t>Poids: 3</a:t>
            </a:r>
            <a:endParaRPr lang="fr-FR" altLang="fr-FR" sz="1800">
              <a:solidFill>
                <a:srgbClr val="006600"/>
              </a:solidFill>
              <a:latin typeface="Arial" panose="020B0604020202020204" pitchFamily="34" charset="0"/>
            </a:endParaRPr>
          </a:p>
        </p:txBody>
      </p:sp>
      <p:sp>
        <p:nvSpPr>
          <p:cNvPr id="14362" name="ZoneTexte 47">
            <a:extLst>
              <a:ext uri="{FF2B5EF4-FFF2-40B4-BE49-F238E27FC236}">
                <a16:creationId xmlns:a16="http://schemas.microsoft.com/office/drawing/2014/main" id="{7D16056F-8F0B-0134-403A-3815F7F39D6A}"/>
              </a:ext>
            </a:extLst>
          </p:cNvPr>
          <p:cNvSpPr txBox="1">
            <a:spLocks noChangeArrowheads="1"/>
          </p:cNvSpPr>
          <p:nvPr/>
        </p:nvSpPr>
        <p:spPr bwMode="auto">
          <a:xfrm>
            <a:off x="9123364" y="5391151"/>
            <a:ext cx="1455737" cy="646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solidFill>
                  <a:srgbClr val="7030A0"/>
                </a:solidFill>
                <a:latin typeface="Arial" panose="020B0604020202020204" pitchFamily="34" charset="0"/>
              </a:rPr>
              <a:t>Scénario 5: </a:t>
            </a:r>
          </a:p>
          <a:p>
            <a:pPr eaLnBrk="1" hangingPunct="1">
              <a:lnSpc>
                <a:spcPct val="100000"/>
              </a:lnSpc>
              <a:spcBef>
                <a:spcPct val="0"/>
              </a:spcBef>
              <a:buFontTx/>
              <a:buNone/>
            </a:pPr>
            <a:r>
              <a:rPr lang="fr-FR" altLang="fr-FR" sz="1800" b="1">
                <a:solidFill>
                  <a:srgbClr val="7030A0"/>
                </a:solidFill>
                <a:latin typeface="Arial" panose="020B0604020202020204" pitchFamily="34" charset="0"/>
              </a:rPr>
              <a:t>Poids: 1</a:t>
            </a:r>
            <a:endParaRPr lang="fr-FR" altLang="fr-FR" sz="1800">
              <a:solidFill>
                <a:srgbClr val="7030A0"/>
              </a:solidFill>
              <a:latin typeface="Arial" panose="020B0604020202020204" pitchFamily="34" charset="0"/>
            </a:endParaRPr>
          </a:p>
        </p:txBody>
      </p:sp>
      <p:sp>
        <p:nvSpPr>
          <p:cNvPr id="10" name="Flèche droite 29">
            <a:extLst>
              <a:ext uri="{FF2B5EF4-FFF2-40B4-BE49-F238E27FC236}">
                <a16:creationId xmlns:a16="http://schemas.microsoft.com/office/drawing/2014/main" id="{80E24967-36B4-97D8-74A0-4C4F3A9C6FC6}"/>
              </a:ext>
            </a:extLst>
          </p:cNvPr>
          <p:cNvSpPr/>
          <p:nvPr/>
        </p:nvSpPr>
        <p:spPr>
          <a:xfrm rot="20724124">
            <a:off x="6565900" y="2771775"/>
            <a:ext cx="1227138" cy="514350"/>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Flèche droite 29">
            <a:extLst>
              <a:ext uri="{FF2B5EF4-FFF2-40B4-BE49-F238E27FC236}">
                <a16:creationId xmlns:a16="http://schemas.microsoft.com/office/drawing/2014/main" id="{D3589F0F-8533-8998-ADB2-830BC9AFE4D1}"/>
              </a:ext>
            </a:extLst>
          </p:cNvPr>
          <p:cNvSpPr/>
          <p:nvPr/>
        </p:nvSpPr>
        <p:spPr>
          <a:xfrm rot="21064955">
            <a:off x="7815263" y="2466975"/>
            <a:ext cx="1225550" cy="514350"/>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Flèche droite 64">
            <a:extLst>
              <a:ext uri="{FF2B5EF4-FFF2-40B4-BE49-F238E27FC236}">
                <a16:creationId xmlns:a16="http://schemas.microsoft.com/office/drawing/2014/main" id="{843C3785-1D35-16B3-22E4-4BC2FCBDD4BD}"/>
              </a:ext>
            </a:extLst>
          </p:cNvPr>
          <p:cNvSpPr/>
          <p:nvPr/>
        </p:nvSpPr>
        <p:spPr>
          <a:xfrm rot="837613">
            <a:off x="6561138" y="3465514"/>
            <a:ext cx="1250950" cy="28257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lèche droite 39">
            <a:extLst>
              <a:ext uri="{FF2B5EF4-FFF2-40B4-BE49-F238E27FC236}">
                <a16:creationId xmlns:a16="http://schemas.microsoft.com/office/drawing/2014/main" id="{D96ECA41-E5D3-6EB1-F741-C3B53C33374F}"/>
              </a:ext>
            </a:extLst>
          </p:cNvPr>
          <p:cNvSpPr/>
          <p:nvPr/>
        </p:nvSpPr>
        <p:spPr>
          <a:xfrm>
            <a:off x="5514976" y="5018088"/>
            <a:ext cx="2900363" cy="525462"/>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Flèche droite 29">
            <a:extLst>
              <a:ext uri="{FF2B5EF4-FFF2-40B4-BE49-F238E27FC236}">
                <a16:creationId xmlns:a16="http://schemas.microsoft.com/office/drawing/2014/main" id="{DEB50229-2A9A-96CC-68A3-4C1C66F66265}"/>
              </a:ext>
            </a:extLst>
          </p:cNvPr>
          <p:cNvSpPr/>
          <p:nvPr/>
        </p:nvSpPr>
        <p:spPr>
          <a:xfrm rot="19485345">
            <a:off x="8391526" y="4841876"/>
            <a:ext cx="715963" cy="454025"/>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Flèche droite 72">
            <a:extLst>
              <a:ext uri="{FF2B5EF4-FFF2-40B4-BE49-F238E27FC236}">
                <a16:creationId xmlns:a16="http://schemas.microsoft.com/office/drawing/2014/main" id="{25194A35-C460-61E6-13E1-D3ED2FC6FD25}"/>
              </a:ext>
            </a:extLst>
          </p:cNvPr>
          <p:cNvSpPr/>
          <p:nvPr/>
        </p:nvSpPr>
        <p:spPr>
          <a:xfrm flipV="1">
            <a:off x="2171700" y="1050925"/>
            <a:ext cx="8364538" cy="1079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0000"/>
              </a:solidFill>
            </a:endParaRPr>
          </a:p>
        </p:txBody>
      </p:sp>
      <p:sp>
        <p:nvSpPr>
          <p:cNvPr id="17" name="ZoneTexte 47">
            <a:extLst>
              <a:ext uri="{FF2B5EF4-FFF2-40B4-BE49-F238E27FC236}">
                <a16:creationId xmlns:a16="http://schemas.microsoft.com/office/drawing/2014/main" id="{281F3542-F312-E01D-DCA7-54181576517A}"/>
              </a:ext>
            </a:extLst>
          </p:cNvPr>
          <p:cNvSpPr txBox="1">
            <a:spLocks noChangeArrowheads="1"/>
          </p:cNvSpPr>
          <p:nvPr/>
        </p:nvSpPr>
        <p:spPr bwMode="auto">
          <a:xfrm>
            <a:off x="9086850" y="257176"/>
            <a:ext cx="1468438" cy="646113"/>
          </a:xfrm>
          <a:prstGeom prst="rect">
            <a:avLst/>
          </a:prstGeom>
          <a:solidFill>
            <a:schemeClr val="bg1">
              <a:lumMod val="75000"/>
            </a:schemeClr>
          </a:solidFill>
          <a:ln w="25400">
            <a:solidFill>
              <a:srgbClr val="000000"/>
            </a:solidFill>
            <a:miter lim="800000"/>
            <a:headEnd/>
            <a:tailEnd/>
          </a:ln>
        </p:spPr>
        <p:txBody>
          <a:bodyPr>
            <a:spAutoFit/>
          </a:bodyPr>
          <a:lstStyle>
            <a:lvl1pPr>
              <a:spcBef>
                <a:spcPct val="20000"/>
              </a:spcBef>
              <a:buClr>
                <a:srgbClr val="FFFF00"/>
              </a:buClr>
              <a:buFont typeface="Wingdings" panose="05000000000000000000" pitchFamily="2" charset="2"/>
              <a:buChar char="q"/>
              <a:defRPr sz="2400" b="1">
                <a:solidFill>
                  <a:schemeClr val="tx1"/>
                </a:solidFill>
                <a:latin typeface="Arial" panose="020B0604020202020204" pitchFamily="34" charset="0"/>
              </a:defRPr>
            </a:lvl1pPr>
            <a:lvl2pPr marL="742950" indent="-285750">
              <a:spcBef>
                <a:spcPct val="20000"/>
              </a:spcBef>
              <a:buClr>
                <a:srgbClr val="FF0000"/>
              </a:buClr>
              <a:buFont typeface="Wingdings" panose="05000000000000000000" pitchFamily="2" charset="2"/>
              <a:buChar char="v"/>
              <a:defRPr sz="2000" b="1">
                <a:solidFill>
                  <a:schemeClr val="tx1"/>
                </a:solidFill>
                <a:latin typeface="Arial" panose="020B0604020202020204" pitchFamily="34" charset="0"/>
              </a:defRPr>
            </a:lvl2pPr>
            <a:lvl3pPr marL="1143000" indent="-228600">
              <a:spcBef>
                <a:spcPct val="20000"/>
              </a:spcBef>
              <a:buChar char="•"/>
              <a:defRPr b="1">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Ø"/>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Ø"/>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Ø"/>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Ø"/>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Ø"/>
              <a:defRPr>
                <a:solidFill>
                  <a:schemeClr val="tx1"/>
                </a:solidFill>
                <a:latin typeface="Times New Roman" panose="02020603050405020304" pitchFamily="18" charset="0"/>
              </a:defRPr>
            </a:lvl9pPr>
          </a:lstStyle>
          <a:p>
            <a:pPr algn="ctr" eaLnBrk="1" hangingPunct="1">
              <a:spcBef>
                <a:spcPct val="0"/>
              </a:spcBef>
              <a:buClrTx/>
              <a:buFontTx/>
              <a:buNone/>
              <a:defRPr/>
            </a:pPr>
            <a:r>
              <a:rPr lang="fr-FR" altLang="fr-FR" sz="1800" dirty="0"/>
              <a:t>Temps N:</a:t>
            </a:r>
          </a:p>
          <a:p>
            <a:pPr algn="ctr" eaLnBrk="1" hangingPunct="1">
              <a:spcBef>
                <a:spcPct val="0"/>
              </a:spcBef>
              <a:buClrTx/>
              <a:buFontTx/>
              <a:buNone/>
              <a:defRPr/>
            </a:pPr>
            <a:r>
              <a:rPr lang="fr-FR" altLang="fr-FR" sz="1800" dirty="0"/>
              <a:t>Etat final</a:t>
            </a:r>
          </a:p>
        </p:txBody>
      </p:sp>
      <p:sp>
        <p:nvSpPr>
          <p:cNvPr id="14370" name="ZoneTexte 3">
            <a:extLst>
              <a:ext uri="{FF2B5EF4-FFF2-40B4-BE49-F238E27FC236}">
                <a16:creationId xmlns:a16="http://schemas.microsoft.com/office/drawing/2014/main" id="{7BF7429F-DCD1-A46F-008F-FD5111234F35}"/>
              </a:ext>
            </a:extLst>
          </p:cNvPr>
          <p:cNvSpPr txBox="1">
            <a:spLocks noChangeArrowheads="1"/>
          </p:cNvSpPr>
          <p:nvPr/>
        </p:nvSpPr>
        <p:spPr bwMode="auto">
          <a:xfrm>
            <a:off x="1720850" y="5422900"/>
            <a:ext cx="30670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400" b="1">
                <a:solidFill>
                  <a:srgbClr val="0033CC"/>
                </a:solidFill>
                <a:latin typeface="Arial" panose="020B0604020202020204" pitchFamily="34" charset="0"/>
              </a:rPr>
              <a:t>PRINCIPES </a:t>
            </a:r>
          </a:p>
          <a:p>
            <a:pPr>
              <a:lnSpc>
                <a:spcPct val="100000"/>
              </a:lnSpc>
              <a:spcBef>
                <a:spcPct val="0"/>
              </a:spcBef>
              <a:buFontTx/>
              <a:buNone/>
            </a:pPr>
            <a:r>
              <a:rPr lang="fr-FR" altLang="fr-FR" sz="2400" b="1">
                <a:solidFill>
                  <a:srgbClr val="0033CC"/>
                </a:solidFill>
                <a:latin typeface="Arial" panose="020B0604020202020204" pitchFamily="34" charset="0"/>
              </a:rPr>
              <a:t>de la méthode </a:t>
            </a:r>
          </a:p>
          <a:p>
            <a:pPr>
              <a:lnSpc>
                <a:spcPct val="100000"/>
              </a:lnSpc>
              <a:spcBef>
                <a:spcPct val="0"/>
              </a:spcBef>
              <a:buFontTx/>
              <a:buNone/>
            </a:pPr>
            <a:r>
              <a:rPr lang="fr-FR" altLang="fr-FR" sz="2400" b="1">
                <a:solidFill>
                  <a:srgbClr val="0033CC"/>
                </a:solidFill>
                <a:latin typeface="Arial" panose="020B0604020202020204" pitchFamily="34" charset="0"/>
              </a:rPr>
              <a:t>des arborescences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51B1AEB-7998-FBF5-1CA7-E03C2AC895CF}"/>
              </a:ext>
            </a:extLst>
          </p:cNvPr>
          <p:cNvSpPr txBox="1"/>
          <p:nvPr/>
        </p:nvSpPr>
        <p:spPr>
          <a:xfrm>
            <a:off x="3046810" y="3080791"/>
            <a:ext cx="6093618" cy="1966949"/>
          </a:xfrm>
          <a:prstGeom prst="rect">
            <a:avLst/>
          </a:prstGeom>
          <a:noFill/>
        </p:spPr>
        <p:txBody>
          <a:bodyPr wrap="square">
            <a:spAutoFit/>
          </a:bodyPr>
          <a:lstStyle/>
          <a:p>
            <a:pPr>
              <a:lnSpc>
                <a:spcPct val="115000"/>
              </a:lnSpc>
              <a:spcAft>
                <a:spcPts val="800"/>
              </a:spcAft>
              <a:buNone/>
            </a:pPr>
            <a:r>
              <a:rPr lang="fr-FR" sz="1200" b="1" kern="100" dirty="0">
                <a:effectLst/>
                <a:latin typeface="Calibri" panose="020F0502020204030204" pitchFamily="34" charset="0"/>
                <a:ea typeface="Calibri" panose="020F0502020204030204" pitchFamily="34" charset="0"/>
                <a:cs typeface="Calibri" panose="020F0502020204030204" pitchFamily="34" charset="0"/>
              </a:rPr>
              <a:t>Scénario 1  : Du </a:t>
            </a:r>
            <a:r>
              <a:rPr lang="fr-FR" sz="1200" b="1" kern="100" dirty="0" err="1">
                <a:effectLst/>
                <a:latin typeface="Calibri" panose="020F0502020204030204" pitchFamily="34" charset="0"/>
                <a:ea typeface="Calibri" panose="020F0502020204030204" pitchFamily="34" charset="0"/>
                <a:cs typeface="Calibri" panose="020F0502020204030204" pitchFamily="34" charset="0"/>
              </a:rPr>
              <a:t>techno-solutionnisme</a:t>
            </a:r>
            <a:r>
              <a:rPr lang="fr-FR" sz="1200" b="1" kern="100" dirty="0">
                <a:effectLst/>
                <a:latin typeface="Calibri" panose="020F0502020204030204" pitchFamily="34" charset="0"/>
                <a:ea typeface="Calibri" panose="020F0502020204030204" pitchFamily="34" charset="0"/>
                <a:cs typeface="Calibri" panose="020F0502020204030204" pitchFamily="34" charset="0"/>
              </a:rPr>
              <a:t> au techno-humanisme  </a:t>
            </a:r>
          </a:p>
          <a:p>
            <a:pPr>
              <a:lnSpc>
                <a:spcPct val="115000"/>
              </a:lnSpc>
              <a:spcAft>
                <a:spcPts val="800"/>
              </a:spcAft>
            </a:pPr>
            <a:r>
              <a:rPr lang="fr-FR" sz="1200" b="1" dirty="0">
                <a:latin typeface="Calibri" panose="020F0502020204030204" pitchFamily="34" charset="0"/>
                <a:cs typeface="Calibri" panose="020F0502020204030204" pitchFamily="34" charset="0"/>
              </a:rPr>
              <a:t>Scénario 2  : De l’anthropocène au </a:t>
            </a:r>
            <a:r>
              <a:rPr lang="fr-FR" sz="1200" b="1" dirty="0" err="1">
                <a:latin typeface="Calibri" panose="020F0502020204030204" pitchFamily="34" charset="0"/>
                <a:cs typeface="Calibri" panose="020F0502020204030204" pitchFamily="34" charset="0"/>
              </a:rPr>
              <a:t>symbiocène</a:t>
            </a:r>
            <a:endParaRPr lang="fr-FR" sz="1200" dirty="0">
              <a:latin typeface="Calibri" panose="020F0502020204030204" pitchFamily="34" charset="0"/>
              <a:cs typeface="Calibri" panose="020F0502020204030204" pitchFamily="34" charset="0"/>
            </a:endParaRPr>
          </a:p>
          <a:p>
            <a:pPr>
              <a:lnSpc>
                <a:spcPct val="115000"/>
              </a:lnSpc>
              <a:spcAft>
                <a:spcPts val="800"/>
              </a:spcAft>
            </a:pPr>
            <a:r>
              <a:rPr lang="fr-FR" sz="1200" b="1" dirty="0">
                <a:latin typeface="Calibri" panose="020F0502020204030204" pitchFamily="34" charset="0"/>
                <a:cs typeface="Calibri" panose="020F0502020204030204" pitchFamily="34" charset="0"/>
              </a:rPr>
              <a:t>Scénario 3  : Un monde pluriel surarmé</a:t>
            </a:r>
            <a:endParaRPr lang="fr-FR" sz="1200" dirty="0">
              <a:latin typeface="Calibri" panose="020F0502020204030204" pitchFamily="34" charset="0"/>
              <a:cs typeface="Calibri" panose="020F0502020204030204" pitchFamily="34" charset="0"/>
            </a:endParaRPr>
          </a:p>
          <a:p>
            <a:pPr>
              <a:lnSpc>
                <a:spcPct val="115000"/>
              </a:lnSpc>
              <a:spcAft>
                <a:spcPts val="800"/>
              </a:spcAft>
            </a:pPr>
            <a:r>
              <a:rPr lang="fr-FR" sz="1200" b="1" dirty="0">
                <a:latin typeface="Calibri" panose="020F0502020204030204" pitchFamily="34" charset="0"/>
                <a:cs typeface="Calibri" panose="020F0502020204030204" pitchFamily="34" charset="0"/>
              </a:rPr>
              <a:t>Scénario 4 : Une planète partiellement effondrée</a:t>
            </a:r>
            <a:endParaRPr lang="fr-FR" sz="1200" dirty="0">
              <a:latin typeface="Calibri" panose="020F0502020204030204" pitchFamily="34" charset="0"/>
              <a:cs typeface="Calibri" panose="020F0502020204030204" pitchFamily="34" charset="0"/>
            </a:endParaRPr>
          </a:p>
          <a:p>
            <a:pPr>
              <a:lnSpc>
                <a:spcPct val="115000"/>
              </a:lnSpc>
              <a:spcAft>
                <a:spcPts val="800"/>
              </a:spcAft>
            </a:pPr>
            <a:r>
              <a:rPr lang="fr-FR" sz="1200" b="1" dirty="0">
                <a:latin typeface="Calibri" panose="020F0502020204030204" pitchFamily="34" charset="0"/>
                <a:cs typeface="Calibri" panose="020F0502020204030204" pitchFamily="34" charset="0"/>
              </a:rPr>
              <a:t>Scénario 5 : Techno-asservissement</a:t>
            </a:r>
            <a:endParaRPr lang="fr-FR" sz="1200" dirty="0">
              <a:latin typeface="Calibri" panose="020F0502020204030204" pitchFamily="34" charset="0"/>
              <a:cs typeface="Calibri" panose="020F0502020204030204" pitchFamily="34" charset="0"/>
            </a:endParaRPr>
          </a:p>
          <a:p>
            <a:pPr>
              <a:lnSpc>
                <a:spcPct val="115000"/>
              </a:lnSpc>
              <a:spcAft>
                <a:spcPts val="800"/>
              </a:spcAft>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ous-titre 2">
            <a:extLst>
              <a:ext uri="{FF2B5EF4-FFF2-40B4-BE49-F238E27FC236}">
                <a16:creationId xmlns:a16="http://schemas.microsoft.com/office/drawing/2014/main" id="{1D0E923D-E65E-78A5-1078-35D465568CD6}"/>
              </a:ext>
            </a:extLst>
          </p:cNvPr>
          <p:cNvSpPr txBox="1">
            <a:spLocks/>
          </p:cNvSpPr>
          <p:nvPr/>
        </p:nvSpPr>
        <p:spPr>
          <a:xfrm>
            <a:off x="2589213" y="5341923"/>
            <a:ext cx="8915399" cy="1126283"/>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fr-FR" dirty="0"/>
          </a:p>
          <a:p>
            <a:pPr marL="0" indent="0" algn="r">
              <a:buNone/>
            </a:pPr>
            <a:r>
              <a:rPr lang="fr-FR" b="1" dirty="0">
                <a:solidFill>
                  <a:schemeClr val="tx2"/>
                </a:solidFill>
                <a:latin typeface="Calibri" panose="020F0502020204030204" pitchFamily="34" charset="0"/>
                <a:cs typeface="Calibri" panose="020F0502020204030204" pitchFamily="34" charset="0"/>
              </a:rPr>
              <a:t>11 Septembre 2025</a:t>
            </a:r>
          </a:p>
          <a:p>
            <a:pPr marL="0" indent="0" algn="r">
              <a:buNone/>
            </a:pPr>
            <a:r>
              <a:rPr lang="fr-FR" dirty="0"/>
              <a:t> </a:t>
            </a:r>
          </a:p>
        </p:txBody>
      </p:sp>
      <p:sp>
        <p:nvSpPr>
          <p:cNvPr id="4" name="Titre 1">
            <a:extLst>
              <a:ext uri="{FF2B5EF4-FFF2-40B4-BE49-F238E27FC236}">
                <a16:creationId xmlns:a16="http://schemas.microsoft.com/office/drawing/2014/main" id="{5CBACB02-4152-336F-731D-C22230D250B2}"/>
              </a:ext>
            </a:extLst>
          </p:cNvPr>
          <p:cNvSpPr txBox="1">
            <a:spLocks/>
          </p:cNvSpPr>
          <p:nvPr/>
        </p:nvSpPr>
        <p:spPr>
          <a:xfrm>
            <a:off x="2592925" y="624110"/>
            <a:ext cx="8911687"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i="1" dirty="0">
                <a:solidFill>
                  <a:schemeClr val="accent4">
                    <a:lumMod val="75000"/>
                  </a:schemeClr>
                </a:solidFill>
                <a:latin typeface="Calibri" panose="020F0502020204030204" pitchFamily="34" charset="0"/>
                <a:cs typeface="Calibri" panose="020F0502020204030204" pitchFamily="34" charset="0"/>
              </a:rPr>
              <a:t>Présentation des scénarios</a:t>
            </a:r>
            <a:br>
              <a:rPr lang="fr-FR" sz="1600" b="1" i="1" dirty="0">
                <a:solidFill>
                  <a:schemeClr val="accent4">
                    <a:lumMod val="75000"/>
                  </a:schemeClr>
                </a:solidFill>
                <a:latin typeface="Calibri" panose="020F0502020204030204" pitchFamily="34" charset="0"/>
                <a:cs typeface="Calibri" panose="020F0502020204030204" pitchFamily="34" charset="0"/>
              </a:rPr>
            </a:br>
            <a:r>
              <a:rPr lang="fr-FR" sz="1600" b="1" i="1" dirty="0">
                <a:solidFill>
                  <a:schemeClr val="accent4">
                    <a:lumMod val="7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7965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1C8FFB-25BB-B75B-86B4-71023EE4A623}"/>
              </a:ext>
            </a:extLst>
          </p:cNvPr>
          <p:cNvSpPr>
            <a:spLocks noChangeArrowheads="1"/>
          </p:cNvSpPr>
          <p:nvPr/>
        </p:nvSpPr>
        <p:spPr bwMode="auto">
          <a:xfrm>
            <a:off x="0" y="-2449055"/>
            <a:ext cx="293670" cy="5355312"/>
          </a:xfrm>
          <a:prstGeom prst="rect">
            <a:avLst/>
          </a:prstGeom>
          <a:solidFill>
            <a:srgbClr val="E7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 name="Titre 1">
            <a:extLst>
              <a:ext uri="{FF2B5EF4-FFF2-40B4-BE49-F238E27FC236}">
                <a16:creationId xmlns:a16="http://schemas.microsoft.com/office/drawing/2014/main" id="{FBC08C63-278A-4006-F33C-BE5C9A5090C1}"/>
              </a:ext>
            </a:extLst>
          </p:cNvPr>
          <p:cNvSpPr txBox="1">
            <a:spLocks/>
          </p:cNvSpPr>
          <p:nvPr/>
        </p:nvSpPr>
        <p:spPr>
          <a:xfrm>
            <a:off x="2592925" y="624110"/>
            <a:ext cx="8911687" cy="797066"/>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i="1" dirty="0">
                <a:solidFill>
                  <a:schemeClr val="accent4">
                    <a:lumMod val="75000"/>
                  </a:schemeClr>
                </a:solidFill>
                <a:latin typeface="Calibri" panose="020F0502020204030204" pitchFamily="34" charset="0"/>
                <a:cs typeface="Calibri" panose="020F0502020204030204" pitchFamily="34" charset="0"/>
              </a:rPr>
              <a:t>Phase iii - Proposer</a:t>
            </a:r>
            <a:br>
              <a:rPr lang="fr-FR" sz="1600" b="1" i="1" dirty="0">
                <a:solidFill>
                  <a:schemeClr val="accent4">
                    <a:lumMod val="75000"/>
                  </a:schemeClr>
                </a:solidFill>
                <a:latin typeface="Calibri" panose="020F0502020204030204" pitchFamily="34" charset="0"/>
                <a:cs typeface="Calibri" panose="020F0502020204030204" pitchFamily="34" charset="0"/>
              </a:rPr>
            </a:br>
            <a:r>
              <a:rPr lang="fr-FR" sz="1600" b="1" i="1" dirty="0">
                <a:solidFill>
                  <a:schemeClr val="accent4">
                    <a:lumMod val="75000"/>
                  </a:schemeClr>
                </a:solidFill>
                <a:latin typeface="Calibri" panose="020F0502020204030204" pitchFamily="34" charset="0"/>
                <a:cs typeface="Calibri" panose="020F0502020204030204" pitchFamily="34" charset="0"/>
              </a:rPr>
              <a:t>   </a:t>
            </a:r>
          </a:p>
        </p:txBody>
      </p:sp>
      <p:sp>
        <p:nvSpPr>
          <p:cNvPr id="6" name="Espace réservé du contenu 2">
            <a:extLst>
              <a:ext uri="{FF2B5EF4-FFF2-40B4-BE49-F238E27FC236}">
                <a16:creationId xmlns:a16="http://schemas.microsoft.com/office/drawing/2014/main" id="{415029B5-BFE4-0553-3036-C7CDE1022E94}"/>
              </a:ext>
            </a:extLst>
          </p:cNvPr>
          <p:cNvSpPr txBox="1">
            <a:spLocks/>
          </p:cNvSpPr>
          <p:nvPr/>
        </p:nvSpPr>
        <p:spPr>
          <a:xfrm>
            <a:off x="1968649" y="1066171"/>
            <a:ext cx="9535963" cy="524309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defTabSz="914400" eaLnBrk="0" fontAlgn="base" hangingPunct="0">
              <a:spcBef>
                <a:spcPct val="0"/>
              </a:spcBef>
              <a:spcAft>
                <a:spcPct val="0"/>
              </a:spcAft>
              <a:buClrTx/>
              <a:buNone/>
            </a:pPr>
            <a:r>
              <a:rPr lang="fr-FR" altLang="fr-FR" sz="1200" b="1" i="1" dirty="0">
                <a:solidFill>
                  <a:srgbClr val="000000"/>
                </a:solidFill>
                <a:latin typeface="Calibri" panose="020F0502020204030204" pitchFamily="34" charset="0"/>
                <a:ea typeface="Calibri" panose="020F0502020204030204" pitchFamily="34" charset="0"/>
                <a:cs typeface="Calibri" panose="020F0502020204030204" pitchFamily="34" charset="0"/>
              </a:rPr>
              <a:t>Face au 21</a:t>
            </a:r>
            <a:r>
              <a:rPr lang="fr-FR" altLang="fr-FR" sz="1200" b="1" i="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ème</a:t>
            </a:r>
            <a:r>
              <a:rPr lang="fr-FR" altLang="fr-FR" sz="1200" b="1" i="1" dirty="0">
                <a:solidFill>
                  <a:srgbClr val="000000"/>
                </a:solidFill>
                <a:latin typeface="Calibri" panose="020F0502020204030204" pitchFamily="34" charset="0"/>
                <a:ea typeface="Calibri" panose="020F0502020204030204" pitchFamily="34" charset="0"/>
                <a:cs typeface="Calibri" panose="020F0502020204030204" pitchFamily="34" charset="0"/>
              </a:rPr>
              <a:t> siècle -- Quelques principes pour la communauté mondiale</a:t>
            </a:r>
          </a:p>
          <a:p>
            <a:pPr marL="0" lvl="0" indent="0" defTabSz="914400" eaLnBrk="0" fontAlgn="base" hangingPunct="0">
              <a:spcBef>
                <a:spcPct val="0"/>
              </a:spcBef>
              <a:spcAft>
                <a:spcPct val="0"/>
              </a:spcAft>
              <a:buClrTx/>
              <a:buNone/>
            </a:pPr>
            <a:endParaRPr lang="fr-FR" altLang="fr-FR" sz="1200" dirty="0">
              <a:solidFill>
                <a:schemeClr val="tx1"/>
              </a:solidFill>
              <a:latin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ClrTx/>
              <a:buNone/>
            </a:pPr>
            <a:r>
              <a:rPr lang="fr-FR" altLang="fr-FR" sz="1200" b="1" dirty="0">
                <a:solidFill>
                  <a:srgbClr val="000000"/>
                </a:solidFill>
                <a:latin typeface="Calibri" panose="020F0502020204030204" pitchFamily="34" charset="0"/>
                <a:ea typeface="Calibri" panose="020F0502020204030204" pitchFamily="34" charset="0"/>
                <a:cs typeface="Calibri" panose="020F0502020204030204" pitchFamily="34" charset="0"/>
              </a:rPr>
              <a:t>Protection du biotope </a:t>
            </a:r>
            <a:endParaRPr lang="fr-FR" altLang="fr-FR" sz="1200" dirty="0">
              <a:solidFill>
                <a:schemeClr val="tx1"/>
              </a:solidFill>
              <a:latin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ClrTx/>
              <a:buFontTx/>
              <a:buChar char="•"/>
            </a:pPr>
            <a:r>
              <a:rPr lang="fr-FR" altLang="fr-FR" sz="1200" dirty="0">
                <a:solidFill>
                  <a:srgbClr val="000000"/>
                </a:solidFill>
                <a:latin typeface="Calibri" panose="020F0502020204030204" pitchFamily="34" charset="0"/>
                <a:ea typeface="Calibri" panose="020F0502020204030204" pitchFamily="34" charset="0"/>
                <a:cs typeface="Calibri" panose="020F0502020204030204" pitchFamily="34" charset="0"/>
              </a:rPr>
              <a:t>Lutte contre le changement climatique : intensification des efforts d’atténuation pour arriver aussi rapidement que possible à « zéro net » d’émissions de gaz à effet de serre, et intensification des efforts d’adaptation pour amortir les effets négatifs des bouleversements climatiques sur les populations</a:t>
            </a:r>
            <a:endParaRPr lang="fr-FR" altLang="fr-FR" sz="1200" dirty="0">
              <a:solidFill>
                <a:schemeClr val="tx1"/>
              </a:solidFill>
              <a:latin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ClrTx/>
              <a:buFontTx/>
              <a:buChar char="•"/>
            </a:pPr>
            <a:r>
              <a:rPr lang="fr-FR" altLang="fr-FR" sz="1200" dirty="0">
                <a:solidFill>
                  <a:srgbClr val="000000"/>
                </a:solidFill>
                <a:latin typeface="Calibri" panose="020F0502020204030204" pitchFamily="34" charset="0"/>
                <a:ea typeface="Calibri" panose="020F0502020204030204" pitchFamily="34" charset="0"/>
                <a:cs typeface="Calibri" panose="020F0502020204030204" pitchFamily="34" charset="0"/>
              </a:rPr>
              <a:t>Économie de la vie : il s’agit de promouvoir toutes les formes d’activités qui contribuent à maintenir le vivant et la nature et non pas à l’épuiser, et cela concerne les modes d’existence au premier chef</a:t>
            </a:r>
            <a:endParaRPr lang="fr-FR" altLang="fr-FR" sz="1200" dirty="0">
              <a:solidFill>
                <a:schemeClr val="tx1"/>
              </a:solidFill>
              <a:latin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ClrTx/>
              <a:buFontTx/>
              <a:buChar char="•"/>
            </a:pPr>
            <a:r>
              <a:rPr lang="fr-FR" altLang="fr-FR" sz="1200" dirty="0">
                <a:solidFill>
                  <a:srgbClr val="000000"/>
                </a:solidFill>
                <a:latin typeface="Calibri" panose="020F0502020204030204" pitchFamily="34" charset="0"/>
                <a:ea typeface="Calibri" panose="020F0502020204030204" pitchFamily="34" charset="0"/>
                <a:cs typeface="Calibri" panose="020F0502020204030204" pitchFamily="34" charset="0"/>
              </a:rPr>
              <a:t>Résilience locale : pour résister du mieux possible aux secousses et crises de toutes natures qui inévitablement se présenteront, il convient de s’en donner les moyens, et d’abord au niveau local  </a:t>
            </a:r>
            <a:endParaRPr lang="fr-FR" altLang="fr-FR" sz="1200" dirty="0">
              <a:solidFill>
                <a:schemeClr val="tx1"/>
              </a:solidFill>
              <a:latin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ClrTx/>
              <a:buNone/>
            </a:pPr>
            <a:r>
              <a:rPr lang="fr-FR" altLang="fr-FR" sz="1200" b="1" dirty="0">
                <a:solidFill>
                  <a:srgbClr val="000000"/>
                </a:solidFill>
                <a:latin typeface="Calibri" panose="020F0502020204030204" pitchFamily="34" charset="0"/>
                <a:ea typeface="Calibri" panose="020F0502020204030204" pitchFamily="34" charset="0"/>
                <a:cs typeface="Calibri" panose="020F0502020204030204" pitchFamily="34" charset="0"/>
              </a:rPr>
              <a:t>Contrôle de la technologie</a:t>
            </a:r>
            <a:r>
              <a:rPr lang="fr-FR" altLang="fr-FR" sz="1200" b="1" dirty="0" bmk="">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fr-FR" altLang="fr-FR" sz="1200" b="1" dirty="0" bmk="">
              <a:solidFill>
                <a:schemeClr val="tx1"/>
              </a:solidFill>
              <a:latin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ClrTx/>
              <a:buFontTx/>
              <a:buChar char="•"/>
            </a:pPr>
            <a:r>
              <a:rPr lang="fr-FR" altLang="fr-FR" sz="1200" dirty="0" bmk="">
                <a:solidFill>
                  <a:srgbClr val="000000"/>
                </a:solidFill>
                <a:latin typeface="Calibri" panose="020F0502020204030204" pitchFamily="34" charset="0"/>
                <a:ea typeface="Calibri" panose="020F0502020204030204" pitchFamily="34" charset="0"/>
                <a:cs typeface="Calibri" panose="020F0502020204030204" pitchFamily="34" charset="0"/>
              </a:rPr>
              <a:t>Éducation : alors que se profile une révolution technologique d’ampleur considérable, les qualifications devront être profondément transformées et mises à niveau ; cet effort éducatif est aussi nécessaire pour faciliter les délibérations démocratiques sur le développement et l’usage de technologies qui deviennent surpuissantes</a:t>
            </a:r>
            <a:endParaRPr lang="fr-FR" altLang="fr-FR" sz="1200" dirty="0">
              <a:solidFill>
                <a:schemeClr val="tx1"/>
              </a:solidFill>
              <a:latin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ClrTx/>
              <a:buFontTx/>
              <a:buChar char="•"/>
            </a:pPr>
            <a:r>
              <a:rPr lang="fr-FR" altLang="fr-FR" sz="1200" dirty="0">
                <a:solidFill>
                  <a:srgbClr val="000000"/>
                </a:solidFill>
                <a:latin typeface="Calibri" panose="020F0502020204030204" pitchFamily="34" charset="0"/>
                <a:ea typeface="Calibri" panose="020F0502020204030204" pitchFamily="34" charset="0"/>
                <a:cs typeface="Calibri" panose="020F0502020204030204" pitchFamily="34" charset="0"/>
              </a:rPr>
              <a:t>Éthique, régulation, prévention : leur bon usage suppose l’édiction et l’application de règles éthiques rigoureuses, particulièrement pour prévenir des utilisations potentiellement létales </a:t>
            </a:r>
            <a:endParaRPr lang="fr-FR" altLang="fr-FR" sz="1200" dirty="0">
              <a:solidFill>
                <a:schemeClr val="tx1"/>
              </a:solidFill>
              <a:latin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ClrTx/>
              <a:buFontTx/>
              <a:buChar char="•"/>
            </a:pPr>
            <a:r>
              <a:rPr lang="fr-FR" altLang="fr-FR" sz="1200" dirty="0">
                <a:solidFill>
                  <a:srgbClr val="000000"/>
                </a:solidFill>
                <a:latin typeface="Calibri" panose="020F0502020204030204" pitchFamily="34" charset="0"/>
                <a:ea typeface="Calibri" panose="020F0502020204030204" pitchFamily="34" charset="0"/>
                <a:cs typeface="Calibri" panose="020F0502020204030204" pitchFamily="34" charset="0"/>
              </a:rPr>
              <a:t>R&amp;D orientée vers les besoins collectifs : la recherche est dominée aujourd’hui par le secteur privé ; la recherche publique et les aides apportées par l’État aux entreprises, doivent être en priorité orientées vers les besoins collectifs</a:t>
            </a:r>
            <a:endParaRPr lang="fr-FR" altLang="fr-FR" sz="1200" dirty="0">
              <a:solidFill>
                <a:schemeClr val="tx1"/>
              </a:solidFill>
              <a:latin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ClrTx/>
              <a:buNone/>
            </a:pPr>
            <a:r>
              <a:rPr lang="fr-FR" altLang="fr-FR" sz="1200" b="1" dirty="0">
                <a:solidFill>
                  <a:srgbClr val="000000"/>
                </a:solidFill>
                <a:latin typeface="Calibri" panose="020F0502020204030204" pitchFamily="34" charset="0"/>
                <a:ea typeface="Calibri" panose="020F0502020204030204" pitchFamily="34" charset="0"/>
                <a:cs typeface="Calibri" panose="020F0502020204030204" pitchFamily="34" charset="0"/>
              </a:rPr>
              <a:t>Culture de la paix</a:t>
            </a:r>
            <a:endParaRPr lang="fr-FR" altLang="fr-FR" sz="1200" b="1" dirty="0">
              <a:solidFill>
                <a:schemeClr val="tx1"/>
              </a:solidFill>
              <a:latin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ClrTx/>
              <a:buFontTx/>
              <a:buChar char="•"/>
            </a:pPr>
            <a:r>
              <a:rPr lang="fr-FR" altLang="fr-FR" sz="1200" dirty="0">
                <a:solidFill>
                  <a:srgbClr val="000000"/>
                </a:solidFill>
                <a:latin typeface="Calibri" panose="020F0502020204030204" pitchFamily="34" charset="0"/>
                <a:ea typeface="Calibri" panose="020F0502020204030204" pitchFamily="34" charset="0"/>
                <a:cs typeface="Calibri" panose="020F0502020204030204" pitchFamily="34" charset="0"/>
              </a:rPr>
              <a:t>Restauration d’un cadre institutionnel mondial : les institutions internationales mises en place après la Deuxième guerre mondiale sont devenues obsolètes, ou</a:t>
            </a:r>
            <a:r>
              <a:rPr lang="fr-FR" altLang="fr-FR"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fr-FR" altLang="fr-FR" sz="1200" dirty="0">
                <a:solidFill>
                  <a:srgbClr val="000000"/>
                </a:solidFill>
                <a:latin typeface="Calibri" panose="020F0502020204030204" pitchFamily="34" charset="0"/>
                <a:ea typeface="Calibri" panose="020F0502020204030204" pitchFamily="34" charset="0"/>
                <a:cs typeface="Calibri" panose="020F0502020204030204" pitchFamily="34" charset="0"/>
              </a:rPr>
              <a:t>bafouées ou contournées. Il  importe de rebâtir un cadre international solide et respecté pour faciliter la paix, coordonner l’économie mondiale, prévenir les pandémies, et bien entendu, lutter contre le changement climatique</a:t>
            </a:r>
            <a:endParaRPr lang="fr-FR" altLang="fr-FR" sz="1200" dirty="0">
              <a:solidFill>
                <a:schemeClr val="tx1"/>
              </a:solidFill>
              <a:latin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ClrTx/>
              <a:buFontTx/>
              <a:buChar char="•"/>
            </a:pPr>
            <a:r>
              <a:rPr lang="fr-FR" altLang="fr-FR" sz="1200" dirty="0">
                <a:solidFill>
                  <a:srgbClr val="000000"/>
                </a:solidFill>
                <a:latin typeface="Calibri" panose="020F0502020204030204" pitchFamily="34" charset="0"/>
                <a:ea typeface="Calibri" panose="020F0502020204030204" pitchFamily="34" charset="0"/>
                <a:cs typeface="Calibri" panose="020F0502020204030204" pitchFamily="34" charset="0"/>
              </a:rPr>
              <a:t>Codécision et co-développement : dans le cadre évoqué ci-dessus, les grands problèmes que l’humanité doit traiter ne peuvent se résoudre sans y associer pleinement les peuples concernés ; c’est le cas notamment des grands programmes qui s’imposeront pour faire face aux conséquences du changement climatique et aux migrations</a:t>
            </a:r>
            <a:endParaRPr lang="fr-FR" altLang="fr-FR" sz="1200" dirty="0">
              <a:solidFill>
                <a:schemeClr val="tx1"/>
              </a:solidFill>
              <a:latin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ClrTx/>
              <a:buFontTx/>
              <a:buChar char="•"/>
            </a:pPr>
            <a:r>
              <a:rPr lang="fr-FR" altLang="fr-FR" sz="1200" dirty="0">
                <a:solidFill>
                  <a:srgbClr val="000000"/>
                </a:solidFill>
                <a:latin typeface="Calibri" panose="020F0502020204030204" pitchFamily="34" charset="0"/>
                <a:ea typeface="Calibri" panose="020F0502020204030204" pitchFamily="34" charset="0"/>
                <a:cs typeface="Calibri" panose="020F0502020204030204" pitchFamily="34" charset="0"/>
              </a:rPr>
              <a:t>Réduction des inégalités : les inégalités tant dans la vie internationale que dans celle des nations sont une violence ; il faut remédier tant aux inégalités de richesse que celles de destins</a:t>
            </a:r>
            <a:endParaRPr lang="fr-FR" sz="1200" dirty="0">
              <a:latin typeface="Calibri" panose="020F0502020204030204" pitchFamily="34" charset="0"/>
              <a:cs typeface="Calibri" panose="020F0502020204030204" pitchFamily="34" charset="0"/>
            </a:endParaRPr>
          </a:p>
        </p:txBody>
      </p:sp>
      <p:sp>
        <p:nvSpPr>
          <p:cNvPr id="7" name="Sous-titre 2">
            <a:extLst>
              <a:ext uri="{FF2B5EF4-FFF2-40B4-BE49-F238E27FC236}">
                <a16:creationId xmlns:a16="http://schemas.microsoft.com/office/drawing/2014/main" id="{919BFC29-89FD-26DE-2D61-8B876D1B6C9E}"/>
              </a:ext>
            </a:extLst>
          </p:cNvPr>
          <p:cNvSpPr txBox="1">
            <a:spLocks/>
          </p:cNvSpPr>
          <p:nvPr/>
        </p:nvSpPr>
        <p:spPr>
          <a:xfrm>
            <a:off x="2589213" y="5481777"/>
            <a:ext cx="8915399" cy="1126283"/>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fr-FR" dirty="0"/>
          </a:p>
          <a:p>
            <a:pPr marL="0" indent="0" algn="r">
              <a:buNone/>
            </a:pPr>
            <a:r>
              <a:rPr lang="fr-FR" b="1" dirty="0">
                <a:solidFill>
                  <a:schemeClr val="tx2"/>
                </a:solidFill>
                <a:latin typeface="Calibri" panose="020F0502020204030204" pitchFamily="34" charset="0"/>
                <a:cs typeface="Calibri" panose="020F0502020204030204" pitchFamily="34" charset="0"/>
              </a:rPr>
              <a:t>11 Septembre 2025</a:t>
            </a:r>
          </a:p>
          <a:p>
            <a:pPr marL="0" indent="0" algn="r">
              <a:buNone/>
            </a:pPr>
            <a:r>
              <a:rPr lang="fr-FR" dirty="0"/>
              <a:t> </a:t>
            </a:r>
          </a:p>
        </p:txBody>
      </p:sp>
    </p:spTree>
    <p:extLst>
      <p:ext uri="{BB962C8B-B14F-4D97-AF65-F5344CB8AC3E}">
        <p14:creationId xmlns:p14="http://schemas.microsoft.com/office/powerpoint/2010/main" val="2647872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96276-2C83-452C-B4BF-0DE49AFC5990}"/>
              </a:ext>
            </a:extLst>
          </p:cNvPr>
          <p:cNvSpPr>
            <a:spLocks noGrp="1"/>
          </p:cNvSpPr>
          <p:nvPr>
            <p:ph type="title"/>
          </p:nvPr>
        </p:nvSpPr>
        <p:spPr>
          <a:xfrm>
            <a:off x="2589213" y="280191"/>
            <a:ext cx="8911687" cy="1280890"/>
          </a:xfrm>
        </p:spPr>
        <p:txBody>
          <a:bodyPr/>
          <a:lstStyle/>
          <a:p>
            <a:r>
              <a:rPr lang="fr-FR" sz="1600" b="1" i="1" dirty="0">
                <a:solidFill>
                  <a:schemeClr val="accent4">
                    <a:lumMod val="75000"/>
                  </a:schemeClr>
                </a:solidFill>
                <a:latin typeface="Calibri" panose="020F0502020204030204" pitchFamily="34" charset="0"/>
                <a:cs typeface="Calibri" panose="020F0502020204030204" pitchFamily="34" charset="0"/>
              </a:rPr>
              <a:t>Exercices de prospective conduits par la </a:t>
            </a:r>
            <a:r>
              <a:rPr lang="fr-FR" sz="1600" b="1" i="1" dirty="0" err="1">
                <a:solidFill>
                  <a:schemeClr val="accent4">
                    <a:lumMod val="75000"/>
                  </a:schemeClr>
                </a:solidFill>
                <a:latin typeface="Calibri" panose="020F0502020204030204" pitchFamily="34" charset="0"/>
                <a:cs typeface="Calibri" panose="020F0502020204030204" pitchFamily="34" charset="0"/>
              </a:rPr>
              <a:t>SFdP</a:t>
            </a:r>
            <a:r>
              <a:rPr lang="fr-FR" sz="1600" b="1" i="1" dirty="0">
                <a:solidFill>
                  <a:schemeClr val="accent4">
                    <a:lumMod val="75000"/>
                  </a:schemeClr>
                </a:solidFill>
                <a:latin typeface="Calibri" panose="020F0502020204030204" pitchFamily="34" charset="0"/>
                <a:cs typeface="Calibri" panose="020F0502020204030204" pitchFamily="34" charset="0"/>
              </a:rPr>
              <a:t> ayant donné lieu à publication</a:t>
            </a:r>
            <a:br>
              <a:rPr lang="fr-FR" sz="1600" b="1" i="1" dirty="0">
                <a:solidFill>
                  <a:schemeClr val="accent4">
                    <a:lumMod val="75000"/>
                  </a:schemeClr>
                </a:solidFill>
                <a:latin typeface="Calibri" panose="020F0502020204030204" pitchFamily="34" charset="0"/>
                <a:cs typeface="Calibri" panose="020F0502020204030204" pitchFamily="34" charset="0"/>
              </a:rPr>
            </a:br>
            <a:br>
              <a:rPr lang="fr-FR" sz="1600" b="1" i="1" dirty="0">
                <a:solidFill>
                  <a:schemeClr val="accent4">
                    <a:lumMod val="75000"/>
                  </a:schemeClr>
                </a:solidFill>
                <a:latin typeface="Calibri" panose="020F0502020204030204" pitchFamily="34" charset="0"/>
                <a:cs typeface="Calibri" panose="020F0502020204030204" pitchFamily="34" charset="0"/>
              </a:rPr>
            </a:br>
            <a:endParaRPr lang="fr-FR" sz="1600" b="1" i="1" dirty="0">
              <a:solidFill>
                <a:schemeClr val="accent4">
                  <a:lumMod val="75000"/>
                </a:schemeClr>
              </a:solidFill>
              <a:latin typeface="Calibri" panose="020F0502020204030204" pitchFamily="34" charset="0"/>
              <a:cs typeface="Calibri" panose="020F0502020204030204" pitchFamily="34" charset="0"/>
            </a:endParaRPr>
          </a:p>
        </p:txBody>
      </p:sp>
      <p:pic>
        <p:nvPicPr>
          <p:cNvPr id="5" name="Espace réservé du contenu 4">
            <a:extLst>
              <a:ext uri="{FF2B5EF4-FFF2-40B4-BE49-F238E27FC236}">
                <a16:creationId xmlns:a16="http://schemas.microsoft.com/office/drawing/2014/main" id="{407BFE35-8CC1-4148-9A27-A52EE8487D0C}"/>
              </a:ext>
            </a:extLst>
          </p:cNvPr>
          <p:cNvPicPr>
            <a:picLocks noGrp="1" noChangeAspect="1"/>
          </p:cNvPicPr>
          <p:nvPr>
            <p:ph idx="1"/>
          </p:nvPr>
        </p:nvPicPr>
        <p:blipFill>
          <a:blip r:embed="rId2"/>
          <a:stretch>
            <a:fillRect/>
          </a:stretch>
        </p:blipFill>
        <p:spPr>
          <a:xfrm>
            <a:off x="5527505" y="1519820"/>
            <a:ext cx="2439193" cy="3817180"/>
          </a:xfrm>
        </p:spPr>
      </p:pic>
      <p:pic>
        <p:nvPicPr>
          <p:cNvPr id="7" name="Image 6">
            <a:extLst>
              <a:ext uri="{FF2B5EF4-FFF2-40B4-BE49-F238E27FC236}">
                <a16:creationId xmlns:a16="http://schemas.microsoft.com/office/drawing/2014/main" id="{CD58D9CA-7700-4335-A677-0C280DF26321}"/>
              </a:ext>
            </a:extLst>
          </p:cNvPr>
          <p:cNvPicPr>
            <a:picLocks noChangeAspect="1"/>
          </p:cNvPicPr>
          <p:nvPr/>
        </p:nvPicPr>
        <p:blipFill>
          <a:blip r:embed="rId3"/>
          <a:stretch>
            <a:fillRect/>
          </a:stretch>
        </p:blipFill>
        <p:spPr>
          <a:xfrm>
            <a:off x="1956432" y="1561081"/>
            <a:ext cx="2767949" cy="3778250"/>
          </a:xfrm>
          <a:prstGeom prst="rect">
            <a:avLst/>
          </a:prstGeom>
        </p:spPr>
      </p:pic>
      <p:sp>
        <p:nvSpPr>
          <p:cNvPr id="9" name="ZoneTexte 8">
            <a:extLst>
              <a:ext uri="{FF2B5EF4-FFF2-40B4-BE49-F238E27FC236}">
                <a16:creationId xmlns:a16="http://schemas.microsoft.com/office/drawing/2014/main" id="{D33BA8A3-BDE4-4048-BC3F-DD0ACF63BF39}"/>
              </a:ext>
            </a:extLst>
          </p:cNvPr>
          <p:cNvSpPr txBox="1"/>
          <p:nvPr/>
        </p:nvSpPr>
        <p:spPr>
          <a:xfrm>
            <a:off x="2289860" y="5355522"/>
            <a:ext cx="8697227" cy="369332"/>
          </a:xfrm>
          <a:prstGeom prst="rect">
            <a:avLst/>
          </a:prstGeom>
          <a:noFill/>
        </p:spPr>
        <p:txBody>
          <a:bodyPr wrap="square">
            <a:spAutoFit/>
          </a:bodyPr>
          <a:lstStyle/>
          <a:p>
            <a:r>
              <a:rPr lang="fr-FR" sz="1800" b="1" i="1" dirty="0">
                <a:solidFill>
                  <a:schemeClr val="accent4">
                    <a:lumMod val="75000"/>
                  </a:schemeClr>
                </a:solidFill>
                <a:latin typeface="Calibri" panose="020F0502020204030204" pitchFamily="34" charset="0"/>
                <a:cs typeface="Calibri" panose="020F0502020204030204" pitchFamily="34" charset="0"/>
              </a:rPr>
              <a:t>         2018							2020                                                 2023</a:t>
            </a:r>
            <a:endParaRPr lang="fr-FR" dirty="0"/>
          </a:p>
        </p:txBody>
      </p:sp>
      <p:sp>
        <p:nvSpPr>
          <p:cNvPr id="10" name="Sous-titre 2">
            <a:extLst>
              <a:ext uri="{FF2B5EF4-FFF2-40B4-BE49-F238E27FC236}">
                <a16:creationId xmlns:a16="http://schemas.microsoft.com/office/drawing/2014/main" id="{F58670C9-9877-46BF-89A5-6C159AB7EE08}"/>
              </a:ext>
            </a:extLst>
          </p:cNvPr>
          <p:cNvSpPr txBox="1">
            <a:spLocks/>
          </p:cNvSpPr>
          <p:nvPr/>
        </p:nvSpPr>
        <p:spPr>
          <a:xfrm>
            <a:off x="2589213" y="5715633"/>
            <a:ext cx="8915399" cy="112628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r">
              <a:buNone/>
            </a:pPr>
            <a:endParaRPr lang="fr-FR" b="1" dirty="0">
              <a:solidFill>
                <a:schemeClr val="tx2"/>
              </a:solidFill>
              <a:latin typeface="Calibri" panose="020F0502020204030204" pitchFamily="34" charset="0"/>
              <a:cs typeface="Calibri" panose="020F0502020204030204" pitchFamily="34" charset="0"/>
            </a:endParaRPr>
          </a:p>
          <a:p>
            <a:pPr marL="0" indent="0" algn="r">
              <a:buNone/>
            </a:pPr>
            <a:r>
              <a:rPr lang="fr-FR" b="1" dirty="0">
                <a:solidFill>
                  <a:schemeClr val="tx2"/>
                </a:solidFill>
                <a:latin typeface="Calibri" panose="020F0502020204030204" pitchFamily="34" charset="0"/>
                <a:cs typeface="Calibri" panose="020F0502020204030204" pitchFamily="34" charset="0"/>
              </a:rPr>
              <a:t>11 Septembre 2025</a:t>
            </a:r>
          </a:p>
          <a:p>
            <a:pPr marL="0" indent="0" algn="r">
              <a:buNone/>
            </a:pPr>
            <a:r>
              <a:rPr lang="fr-FR" dirty="0"/>
              <a:t> </a:t>
            </a:r>
          </a:p>
        </p:txBody>
      </p:sp>
      <p:pic>
        <p:nvPicPr>
          <p:cNvPr id="4" name="Image 3">
            <a:extLst>
              <a:ext uri="{FF2B5EF4-FFF2-40B4-BE49-F238E27FC236}">
                <a16:creationId xmlns:a16="http://schemas.microsoft.com/office/drawing/2014/main" id="{91CC62E7-1EFF-BD13-421F-87CFF465A0AE}"/>
              </a:ext>
            </a:extLst>
          </p:cNvPr>
          <p:cNvPicPr>
            <a:picLocks noChangeAspect="1"/>
          </p:cNvPicPr>
          <p:nvPr/>
        </p:nvPicPr>
        <p:blipFill>
          <a:blip r:embed="rId4"/>
          <a:stretch>
            <a:fillRect/>
          </a:stretch>
        </p:blipFill>
        <p:spPr>
          <a:xfrm>
            <a:off x="8788935" y="1519820"/>
            <a:ext cx="2514776" cy="3816000"/>
          </a:xfrm>
          <a:prstGeom prst="rect">
            <a:avLst/>
          </a:prstGeom>
        </p:spPr>
      </p:pic>
    </p:spTree>
    <p:extLst>
      <p:ext uri="{BB962C8B-B14F-4D97-AF65-F5344CB8AC3E}">
        <p14:creationId xmlns:p14="http://schemas.microsoft.com/office/powerpoint/2010/main" val="137480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B46C3-3395-A0D9-D858-1A1F8D298F2E}"/>
              </a:ext>
            </a:extLst>
          </p:cNvPr>
          <p:cNvSpPr>
            <a:spLocks noGrp="1"/>
          </p:cNvSpPr>
          <p:nvPr>
            <p:ph type="title"/>
          </p:nvPr>
        </p:nvSpPr>
        <p:spPr>
          <a:xfrm>
            <a:off x="2431561" y="645626"/>
            <a:ext cx="8911687" cy="1280890"/>
          </a:xfrm>
        </p:spPr>
        <p:txBody>
          <a:bodyPr/>
          <a:lstStyle/>
          <a:p>
            <a:r>
              <a:rPr lang="fr-FR" sz="1600" b="1" i="1" dirty="0">
                <a:solidFill>
                  <a:schemeClr val="accent4">
                    <a:lumMod val="75000"/>
                  </a:schemeClr>
                </a:solidFill>
                <a:latin typeface="Calibri" panose="020F0502020204030204" pitchFamily="34" charset="0"/>
                <a:cs typeface="Calibri" panose="020F0502020204030204" pitchFamily="34" charset="0"/>
              </a:rPr>
              <a:t>Aux origines du mot « prospective »</a:t>
            </a:r>
            <a:r>
              <a:rPr lang="fr-FR" b="1" dirty="0"/>
              <a:t> </a:t>
            </a:r>
            <a:br>
              <a:rPr lang="fr-FR" dirty="0"/>
            </a:br>
            <a:endParaRPr lang="fr-FR" dirty="0"/>
          </a:p>
        </p:txBody>
      </p:sp>
      <p:sp>
        <p:nvSpPr>
          <p:cNvPr id="3" name="Espace réservé du contenu 2">
            <a:extLst>
              <a:ext uri="{FF2B5EF4-FFF2-40B4-BE49-F238E27FC236}">
                <a16:creationId xmlns:a16="http://schemas.microsoft.com/office/drawing/2014/main" id="{77843A57-599E-7EC5-6B8F-5B079F1E08B0}"/>
              </a:ext>
            </a:extLst>
          </p:cNvPr>
          <p:cNvSpPr>
            <a:spLocks noGrp="1"/>
          </p:cNvSpPr>
          <p:nvPr>
            <p:ph idx="1"/>
          </p:nvPr>
        </p:nvSpPr>
        <p:spPr/>
        <p:txBody>
          <a:bodyPr>
            <a:normAutofit/>
          </a:bodyPr>
          <a:lstStyle/>
          <a:p>
            <a:r>
              <a:rPr lang="fr-FR" sz="1200" dirty="0">
                <a:solidFill>
                  <a:schemeClr val="tx1">
                    <a:lumMod val="85000"/>
                    <a:lumOff val="15000"/>
                  </a:schemeClr>
                </a:solidFill>
                <a:latin typeface="Calibri" panose="020F0502020204030204" pitchFamily="34" charset="0"/>
                <a:ea typeface="+mj-ea"/>
                <a:cs typeface="Calibri" panose="020F0502020204030204" pitchFamily="34" charset="0"/>
              </a:rPr>
              <a:t>« Prospectif/</a:t>
            </a:r>
            <a:r>
              <a:rPr lang="fr-FR" sz="1200" dirty="0" err="1">
                <a:solidFill>
                  <a:schemeClr val="tx1">
                    <a:lumMod val="85000"/>
                    <a:lumOff val="15000"/>
                  </a:schemeClr>
                </a:solidFill>
                <a:latin typeface="Calibri" panose="020F0502020204030204" pitchFamily="34" charset="0"/>
                <a:ea typeface="+mj-ea"/>
                <a:cs typeface="Calibri" panose="020F0502020204030204" pitchFamily="34" charset="0"/>
              </a:rPr>
              <a:t>ve</a:t>
            </a:r>
            <a:r>
              <a:rPr lang="fr-FR" sz="1200" dirty="0">
                <a:solidFill>
                  <a:schemeClr val="tx1">
                    <a:lumMod val="85000"/>
                    <a:lumOff val="15000"/>
                  </a:schemeClr>
                </a:solidFill>
                <a:latin typeface="Calibri" panose="020F0502020204030204" pitchFamily="34" charset="0"/>
                <a:ea typeface="+mj-ea"/>
                <a:cs typeface="Calibri" panose="020F0502020204030204" pitchFamily="34" charset="0"/>
              </a:rPr>
              <a:t> » dérive directement du latin tardif </a:t>
            </a:r>
            <a:r>
              <a:rPr lang="fr-FR" sz="1200" dirty="0" err="1">
                <a:solidFill>
                  <a:schemeClr val="tx1">
                    <a:lumMod val="85000"/>
                    <a:lumOff val="15000"/>
                  </a:schemeClr>
                </a:solidFill>
                <a:latin typeface="Calibri" panose="020F0502020204030204" pitchFamily="34" charset="0"/>
                <a:ea typeface="+mj-ea"/>
                <a:cs typeface="Calibri" panose="020F0502020204030204" pitchFamily="34" charset="0"/>
              </a:rPr>
              <a:t>prospectivus</a:t>
            </a:r>
            <a:r>
              <a:rPr lang="fr-FR" sz="1200" dirty="0">
                <a:solidFill>
                  <a:schemeClr val="tx1">
                    <a:lumMod val="85000"/>
                    <a:lumOff val="15000"/>
                  </a:schemeClr>
                </a:solidFill>
                <a:latin typeface="Calibri" panose="020F0502020204030204" pitchFamily="34" charset="0"/>
                <a:ea typeface="+mj-ea"/>
                <a:cs typeface="Calibri" panose="020F0502020204030204" pitchFamily="34" charset="0"/>
              </a:rPr>
              <a:t> qui permet de voir loin, d’offrir une perspective, lui-même dérivé de </a:t>
            </a:r>
            <a:r>
              <a:rPr lang="fr-FR" sz="1200" dirty="0" err="1">
                <a:solidFill>
                  <a:schemeClr val="tx1">
                    <a:lumMod val="85000"/>
                    <a:lumOff val="15000"/>
                  </a:schemeClr>
                </a:solidFill>
                <a:latin typeface="Calibri" panose="020F0502020204030204" pitchFamily="34" charset="0"/>
                <a:ea typeface="+mj-ea"/>
                <a:cs typeface="Calibri" panose="020F0502020204030204" pitchFamily="34" charset="0"/>
              </a:rPr>
              <a:t>prospicere</a:t>
            </a:r>
            <a:r>
              <a:rPr lang="fr-FR" sz="1200" dirty="0">
                <a:solidFill>
                  <a:schemeClr val="tx1">
                    <a:lumMod val="85000"/>
                    <a:lumOff val="15000"/>
                  </a:schemeClr>
                </a:solidFill>
                <a:latin typeface="Calibri" panose="020F0502020204030204" pitchFamily="34" charset="0"/>
                <a:ea typeface="+mj-ea"/>
                <a:cs typeface="Calibri" panose="020F0502020204030204" pitchFamily="34" charset="0"/>
              </a:rPr>
              <a:t>, « regarder en avant, au loin ; discerner »</a:t>
            </a:r>
          </a:p>
          <a:p>
            <a:r>
              <a:rPr lang="fr-FR" sz="1200" dirty="0">
                <a:solidFill>
                  <a:schemeClr val="tx1">
                    <a:lumMod val="85000"/>
                    <a:lumOff val="15000"/>
                  </a:schemeClr>
                </a:solidFill>
                <a:latin typeface="Calibri" panose="020F0502020204030204" pitchFamily="34" charset="0"/>
                <a:ea typeface="+mj-ea"/>
                <a:cs typeface="Calibri" panose="020F0502020204030204" pitchFamily="34" charset="0"/>
              </a:rPr>
              <a:t>Historiquement, cet adjectif qualifie ce qui est tourné vers l’avenir : on parle ainsi de regard prospectif, d’un état d’esprit prospectif (Gaston Berger), d’une approche prospective des enjeux. La prospective est déjà connue à la Renaissance au sens de « faculté de prévoir » (François Villon )</a:t>
            </a:r>
          </a:p>
          <a:p>
            <a:r>
              <a:rPr lang="fr-FR" sz="1200" dirty="0">
                <a:solidFill>
                  <a:schemeClr val="tx1">
                    <a:lumMod val="85000"/>
                    <a:lumOff val="15000"/>
                  </a:schemeClr>
                </a:solidFill>
                <a:latin typeface="Calibri" panose="020F0502020204030204" pitchFamily="34" charset="0"/>
                <a:ea typeface="+mj-ea"/>
                <a:cs typeface="Calibri" panose="020F0502020204030204" pitchFamily="34" charset="0"/>
              </a:rPr>
              <a:t> André Burger, dans son Lexique complet de la langue de Villon (Genève-Droz-1974),  indique que l’estimative (faculté de former les jugements de valeur), la formative (faculté de former les concepts, les idées) et la </a:t>
            </a:r>
            <a:r>
              <a:rPr lang="fr-FR" sz="1200" dirty="0" err="1">
                <a:solidFill>
                  <a:schemeClr val="tx1">
                    <a:lumMod val="85000"/>
                    <a:lumOff val="15000"/>
                  </a:schemeClr>
                </a:solidFill>
                <a:latin typeface="Calibri" panose="020F0502020204030204" pitchFamily="34" charset="0"/>
                <a:ea typeface="+mj-ea"/>
                <a:cs typeface="Calibri" panose="020F0502020204030204" pitchFamily="34" charset="0"/>
              </a:rPr>
              <a:t>similative</a:t>
            </a:r>
            <a:r>
              <a:rPr lang="fr-FR" sz="1200" dirty="0">
                <a:solidFill>
                  <a:schemeClr val="tx1">
                    <a:lumMod val="85000"/>
                    <a:lumOff val="15000"/>
                  </a:schemeClr>
                </a:solidFill>
                <a:latin typeface="Calibri" panose="020F0502020204030204" pitchFamily="34" charset="0"/>
                <a:ea typeface="+mj-ea"/>
                <a:cs typeface="Calibri" panose="020F0502020204030204" pitchFamily="34" charset="0"/>
              </a:rPr>
              <a:t>  (faculté de comparer), sont en relation fortes avec la prospective</a:t>
            </a:r>
          </a:p>
          <a:p>
            <a:endParaRPr lang="fr-FR" sz="1200" dirty="0">
              <a:solidFill>
                <a:schemeClr val="tx1">
                  <a:lumMod val="85000"/>
                  <a:lumOff val="15000"/>
                </a:schemeClr>
              </a:solidFill>
              <a:latin typeface="Calibri" panose="020F0502020204030204" pitchFamily="34" charset="0"/>
              <a:ea typeface="+mj-ea"/>
              <a:cs typeface="Calibri" panose="020F0502020204030204" pitchFamily="34" charset="0"/>
            </a:endParaRPr>
          </a:p>
          <a:p>
            <a:pPr marL="0" indent="0">
              <a:buNone/>
            </a:pPr>
            <a:endParaRPr lang="fr-FR" i="1" dirty="0"/>
          </a:p>
          <a:p>
            <a:pPr marL="0" indent="0">
              <a:buNone/>
            </a:pPr>
            <a:endParaRPr lang="fr-FR" dirty="0"/>
          </a:p>
        </p:txBody>
      </p:sp>
      <p:sp>
        <p:nvSpPr>
          <p:cNvPr id="4" name="Sous-titre 2">
            <a:extLst>
              <a:ext uri="{FF2B5EF4-FFF2-40B4-BE49-F238E27FC236}">
                <a16:creationId xmlns:a16="http://schemas.microsoft.com/office/drawing/2014/main" id="{85A68A79-F34B-BBAC-B9C0-9F0006E0111D}"/>
              </a:ext>
            </a:extLst>
          </p:cNvPr>
          <p:cNvSpPr txBox="1">
            <a:spLocks/>
          </p:cNvSpPr>
          <p:nvPr/>
        </p:nvSpPr>
        <p:spPr>
          <a:xfrm>
            <a:off x="2589213" y="5164656"/>
            <a:ext cx="8915399" cy="112628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fr-FR" dirty="0"/>
          </a:p>
          <a:p>
            <a:pPr marL="0" indent="0" algn="r">
              <a:buNone/>
            </a:pPr>
            <a:r>
              <a:rPr lang="fr-FR" b="1" dirty="0">
                <a:solidFill>
                  <a:schemeClr val="tx2"/>
                </a:solidFill>
                <a:latin typeface="Calibri" panose="020F0502020204030204" pitchFamily="34" charset="0"/>
                <a:cs typeface="Calibri" panose="020F0502020204030204" pitchFamily="34" charset="0"/>
              </a:rPr>
              <a:t>11 Septembre 2025</a:t>
            </a:r>
          </a:p>
          <a:p>
            <a:pPr marL="0" indent="0" algn="r">
              <a:buNone/>
            </a:pPr>
            <a:r>
              <a:rPr lang="fr-FR" dirty="0"/>
              <a:t> </a:t>
            </a:r>
          </a:p>
        </p:txBody>
      </p:sp>
    </p:spTree>
    <p:extLst>
      <p:ext uri="{BB962C8B-B14F-4D97-AF65-F5344CB8AC3E}">
        <p14:creationId xmlns:p14="http://schemas.microsoft.com/office/powerpoint/2010/main" val="252412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5C222-9E62-4432-8831-5FD2B7FF16A5}"/>
              </a:ext>
            </a:extLst>
          </p:cNvPr>
          <p:cNvSpPr>
            <a:spLocks noGrp="1"/>
          </p:cNvSpPr>
          <p:nvPr>
            <p:ph type="ctrTitle"/>
          </p:nvPr>
        </p:nvSpPr>
        <p:spPr>
          <a:xfrm>
            <a:off x="2589213" y="1204856"/>
            <a:ext cx="8915399" cy="4574396"/>
          </a:xfrm>
        </p:spPr>
        <p:txBody>
          <a:bodyPr>
            <a:normAutofit fontScale="90000"/>
          </a:bodyPr>
          <a:lstStyle/>
          <a:p>
            <a:r>
              <a:rPr lang="fr-FR" sz="1200" dirty="0">
                <a:latin typeface="Calibri" panose="020F0502020204030204" pitchFamily="34" charset="0"/>
                <a:cs typeface="Calibri" panose="020F0502020204030204" pitchFamily="34" charset="0"/>
              </a:rPr>
              <a:t>Il n’est pas de vent favorable pour celui qui ne sait pas où il va », Sénèque, an 63-64</a:t>
            </a: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i="1" dirty="0"/>
            </a:br>
            <a:r>
              <a:rPr lang="fr-FR" dirty="0"/>
              <a:t> </a:t>
            </a:r>
            <a:br>
              <a:rPr lang="fr-FR" i="1" dirty="0"/>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b="1" i="1" dirty="0">
                <a:solidFill>
                  <a:schemeClr val="accent4">
                    <a:lumMod val="75000"/>
                  </a:schemeClr>
                </a:solidFill>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Il n’est pas de vent favorable pour celui qui ne sait pas où il va, Sénèque</a:t>
            </a:r>
            <a:br>
              <a:rPr lang="fr-FR" sz="1300" b="1" i="1" dirty="0">
                <a:latin typeface="Calibri" panose="020F0502020204030204" pitchFamily="34" charset="0"/>
                <a:cs typeface="Calibri" panose="020F0502020204030204" pitchFamily="34" charset="0"/>
              </a:rPr>
            </a:br>
            <a:br>
              <a:rPr lang="fr-FR" sz="1300" b="1" i="1"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Prendre l’attitude prospective, c’est se préparer  à faire, Gaston Berger</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Une démarche qui vise d’une manière rationnelle, créative et holistique à se préparer aujourd’hui à demain, Hélène von </a:t>
            </a:r>
            <a:r>
              <a:rPr lang="fr-FR" sz="1300" dirty="0" err="1">
                <a:latin typeface="Calibri" panose="020F0502020204030204" pitchFamily="34" charset="0"/>
                <a:cs typeface="Calibri" panose="020F0502020204030204" pitchFamily="34" charset="0"/>
              </a:rPr>
              <a:t>Reibnitz</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 Une indiscipline intellectuelle, Michel Godet</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Ni prophétie ni prévision, la prospective n’a pas pour objet de prédire l’avenir — de nous le dévoiler comme s’il s’agissait d’une chose déjà faite — mais de nous aider à le construire, Hugues de Jouvenel</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Une anticipation pour éclairer l’action présente à la lumière des futurs possibles et souhaitables, Philippe Durance</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La construction d’un récit crédible sur l’avenir, Thierry Gaudin</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 Une intelligence partagée des temporalités, Jacques Theys</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Une dynamique de reprise en main par les personnes de leur propre destin par une participation à la réflexion et l’action du monde dans lequel ils veulent vivre et exercer leurs talents, Jean-Jacques Ballan</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endParaRPr lang="fr-FR" sz="1300" dirty="0">
              <a:latin typeface="Calibri" panose="020F0502020204030204" pitchFamily="34" charset="0"/>
              <a:cs typeface="Calibri" panose="020F0502020204030204" pitchFamily="34" charset="0"/>
            </a:endParaRPr>
          </a:p>
        </p:txBody>
      </p:sp>
      <p:sp>
        <p:nvSpPr>
          <p:cNvPr id="3" name="Sous-titre 2">
            <a:extLst>
              <a:ext uri="{FF2B5EF4-FFF2-40B4-BE49-F238E27FC236}">
                <a16:creationId xmlns:a16="http://schemas.microsoft.com/office/drawing/2014/main" id="{0DE77CC5-6F64-440C-ABD6-8D8E4FA8E811}"/>
              </a:ext>
            </a:extLst>
          </p:cNvPr>
          <p:cNvSpPr>
            <a:spLocks noGrp="1"/>
          </p:cNvSpPr>
          <p:nvPr>
            <p:ph type="subTitle" idx="1"/>
          </p:nvPr>
        </p:nvSpPr>
        <p:spPr>
          <a:xfrm>
            <a:off x="2589213" y="5341923"/>
            <a:ext cx="8915399" cy="1126283"/>
          </a:xfrm>
        </p:spPr>
        <p:txBody>
          <a:bodyPr>
            <a:normAutofit/>
          </a:bodyPr>
          <a:lstStyle/>
          <a:p>
            <a:endParaRPr lang="fr-FR" dirty="0"/>
          </a:p>
          <a:p>
            <a:pPr algn="r"/>
            <a:r>
              <a:rPr lang="fr-FR" sz="1400" b="1" dirty="0">
                <a:solidFill>
                  <a:schemeClr val="tx2"/>
                </a:solidFill>
                <a:latin typeface="Calibri" panose="020F0502020204030204" pitchFamily="34" charset="0"/>
                <a:cs typeface="Calibri" panose="020F0502020204030204" pitchFamily="34" charset="0"/>
              </a:rPr>
              <a:t>11 Septembre 2025 </a:t>
            </a:r>
          </a:p>
        </p:txBody>
      </p:sp>
      <p:sp>
        <p:nvSpPr>
          <p:cNvPr id="4" name="Sous-titre 2">
            <a:extLst>
              <a:ext uri="{FF2B5EF4-FFF2-40B4-BE49-F238E27FC236}">
                <a16:creationId xmlns:a16="http://schemas.microsoft.com/office/drawing/2014/main" id="{D1CBE9E9-E819-4A60-84FE-98D25A41F067}"/>
              </a:ext>
            </a:extLst>
          </p:cNvPr>
          <p:cNvSpPr txBox="1">
            <a:spLocks/>
          </p:cNvSpPr>
          <p:nvPr/>
        </p:nvSpPr>
        <p:spPr>
          <a:xfrm>
            <a:off x="2700169" y="1204856"/>
            <a:ext cx="8792099" cy="373290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endParaRPr lang="fr-FR" dirty="0"/>
          </a:p>
          <a:p>
            <a:endParaRPr lang="fr-FR" sz="1600" b="1" i="1" dirty="0">
              <a:solidFill>
                <a:schemeClr val="accent4">
                  <a:lumMod val="75000"/>
                </a:schemeClr>
              </a:solidFill>
              <a:latin typeface="Calibri" panose="020F0502020204030204" pitchFamily="34" charset="0"/>
              <a:ea typeface="+mj-ea"/>
              <a:cs typeface="Calibri" panose="020F0502020204030204" pitchFamily="34" charset="0"/>
            </a:endParaRPr>
          </a:p>
          <a:p>
            <a:endParaRPr lang="fr-FR" sz="1600" b="1" i="1" dirty="0">
              <a:solidFill>
                <a:schemeClr val="accent4">
                  <a:lumMod val="75000"/>
                </a:schemeClr>
              </a:solidFill>
              <a:latin typeface="Calibri" panose="020F0502020204030204" pitchFamily="34" charset="0"/>
              <a:ea typeface="+mj-ea"/>
              <a:cs typeface="Calibri" panose="020F0502020204030204" pitchFamily="34" charset="0"/>
            </a:endParaRPr>
          </a:p>
          <a:p>
            <a:endParaRPr lang="fr-FR" sz="1600" b="1" i="1" dirty="0">
              <a:solidFill>
                <a:schemeClr val="accent4">
                  <a:lumMod val="75000"/>
                </a:schemeClr>
              </a:solidFill>
              <a:latin typeface="Calibri" panose="020F0502020204030204" pitchFamily="34" charset="0"/>
              <a:ea typeface="+mj-ea"/>
              <a:cs typeface="Calibri" panose="020F0502020204030204" pitchFamily="34" charset="0"/>
            </a:endParaRPr>
          </a:p>
        </p:txBody>
      </p:sp>
      <p:sp>
        <p:nvSpPr>
          <p:cNvPr id="7" name="Titre 1">
            <a:extLst>
              <a:ext uri="{FF2B5EF4-FFF2-40B4-BE49-F238E27FC236}">
                <a16:creationId xmlns:a16="http://schemas.microsoft.com/office/drawing/2014/main" id="{170F4FC3-A777-DBEE-BB2F-628BDA4F1D6A}"/>
              </a:ext>
            </a:extLst>
          </p:cNvPr>
          <p:cNvSpPr txBox="1">
            <a:spLocks/>
          </p:cNvSpPr>
          <p:nvPr/>
        </p:nvSpPr>
        <p:spPr>
          <a:xfrm>
            <a:off x="2592925" y="624110"/>
            <a:ext cx="8911687" cy="957264"/>
          </a:xfrm>
          <a:prstGeom prst="rect">
            <a:avLst/>
          </a:prstGeom>
        </p:spPr>
        <p:txBody>
          <a:bodyPr vert="horz" lIns="91440" tIns="45720" rIns="91440" bIns="45720" rtlCol="0" anchor="b">
            <a:normAutofit fontScale="92500" lnSpcReduction="2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700" b="1" i="1" dirty="0">
                <a:solidFill>
                  <a:schemeClr val="accent4">
                    <a:lumMod val="75000"/>
                  </a:schemeClr>
                </a:solidFill>
                <a:latin typeface="Calibri" panose="020F0502020204030204" pitchFamily="34" charset="0"/>
                <a:cs typeface="Calibri" panose="020F0502020204030204" pitchFamily="34" charset="0"/>
              </a:rPr>
              <a:t>Ce qu’ils disent de la prospective</a:t>
            </a:r>
            <a:br>
              <a:rPr lang="fr-FR" dirty="0"/>
            </a:br>
            <a:endParaRPr lang="fr-FR" dirty="0"/>
          </a:p>
        </p:txBody>
      </p:sp>
    </p:spTree>
    <p:extLst>
      <p:ext uri="{BB962C8B-B14F-4D97-AF65-F5344CB8AC3E}">
        <p14:creationId xmlns:p14="http://schemas.microsoft.com/office/powerpoint/2010/main" val="3366801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5C222-9E62-4432-8831-5FD2B7FF16A5}"/>
              </a:ext>
            </a:extLst>
          </p:cNvPr>
          <p:cNvSpPr>
            <a:spLocks noGrp="1"/>
          </p:cNvSpPr>
          <p:nvPr>
            <p:ph type="ctrTitle"/>
          </p:nvPr>
        </p:nvSpPr>
        <p:spPr>
          <a:xfrm>
            <a:off x="2589213" y="1086539"/>
            <a:ext cx="8915399" cy="4917230"/>
          </a:xfrm>
        </p:spPr>
        <p:txBody>
          <a:bodyPr>
            <a:normAutofit fontScale="90000"/>
          </a:bodyPr>
          <a:lstStyle/>
          <a:p>
            <a:r>
              <a:rPr lang="fr-FR" sz="1800" b="1" i="1" dirty="0">
                <a:solidFill>
                  <a:schemeClr val="accent4">
                    <a:lumMod val="75000"/>
                  </a:schemeClr>
                </a:solidFill>
                <a:latin typeface="Calibri" panose="020F0502020204030204" pitchFamily="34" charset="0"/>
                <a:cs typeface="Calibri" panose="020F0502020204030204" pitchFamily="34" charset="0"/>
              </a:rPr>
              <a:t>Science, discipline ou aucune des deux ? </a:t>
            </a:r>
            <a:br>
              <a:rPr lang="fr-FR" dirty="0"/>
            </a:br>
            <a:br>
              <a:rPr lang="fr-FR" sz="1600" b="1" i="1" dirty="0">
                <a:solidFill>
                  <a:schemeClr val="accent4">
                    <a:lumMod val="75000"/>
                  </a:schemeClr>
                </a:solidFill>
                <a:latin typeface="Calibri" panose="020F0502020204030204" pitchFamily="34" charset="0"/>
                <a:cs typeface="Calibri" panose="020F0502020204030204" pitchFamily="34" charset="0"/>
              </a:rPr>
            </a:br>
            <a:r>
              <a:rPr lang="fr-FR" sz="1300" dirty="0">
                <a:solidFill>
                  <a:schemeClr val="tx1"/>
                </a:solidFill>
                <a:latin typeface="Calibri" panose="020F0502020204030204" pitchFamily="34" charset="0"/>
                <a:cs typeface="Calibri" panose="020F0502020204030204" pitchFamily="34" charset="0"/>
              </a:rPr>
              <a:t>Par définition, il ne peut y avoir de connaissance certaine du futur, cela signifie que la prospective ne peut être une science </a:t>
            </a:r>
            <a:br>
              <a:rPr lang="fr-FR" sz="1300" b="1" dirty="0">
                <a:solidFill>
                  <a:schemeClr val="accent4">
                    <a:lumMod val="75000"/>
                  </a:schemeClr>
                </a:solidFill>
                <a:latin typeface="Calibri" panose="020F0502020204030204" pitchFamily="34" charset="0"/>
                <a:cs typeface="Calibri" panose="020F0502020204030204" pitchFamily="34" charset="0"/>
              </a:rPr>
            </a:br>
            <a:br>
              <a:rPr lang="fr-FR" sz="1300" b="1" dirty="0">
                <a:solidFill>
                  <a:schemeClr val="accent4">
                    <a:lumMod val="75000"/>
                  </a:schemeClr>
                </a:solidFill>
                <a:latin typeface="Calibri" panose="020F0502020204030204" pitchFamily="34" charset="0"/>
                <a:cs typeface="Calibri" panose="020F0502020204030204" pitchFamily="34" charset="0"/>
              </a:rPr>
            </a:br>
            <a:br>
              <a:rPr lang="fr-FR" sz="1300" dirty="0">
                <a:solidFill>
                  <a:schemeClr val="tx1"/>
                </a:solidFill>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S’appuyant sur </a:t>
            </a:r>
            <a:r>
              <a:rPr lang="fr-FR" sz="1300" b="1" dirty="0">
                <a:latin typeface="Calibri" panose="020F0502020204030204" pitchFamily="34" charset="0"/>
                <a:cs typeface="Calibri" panose="020F0502020204030204" pitchFamily="34" charset="0"/>
              </a:rPr>
              <a:t>les germes du futur</a:t>
            </a:r>
            <a:r>
              <a:rPr lang="fr-FR" sz="1300" dirty="0">
                <a:latin typeface="Calibri" panose="020F0502020204030204" pitchFamily="34" charset="0"/>
                <a:cs typeface="Calibri" panose="020F0502020204030204" pitchFamily="34" charset="0"/>
              </a:rPr>
              <a:t> comme l’Histoire s’appuie sur </a:t>
            </a:r>
            <a:r>
              <a:rPr lang="fr-FR" sz="1300" b="1" dirty="0">
                <a:latin typeface="Calibri" panose="020F0502020204030204" pitchFamily="34" charset="0"/>
                <a:cs typeface="Calibri" panose="020F0502020204030204" pitchFamily="34" charset="0"/>
              </a:rPr>
              <a:t>les traces du passé</a:t>
            </a:r>
            <a:r>
              <a:rPr lang="fr-FR" sz="1300" dirty="0">
                <a:latin typeface="Calibri" panose="020F0502020204030204" pitchFamily="34" charset="0"/>
                <a:cs typeface="Calibri" panose="020F0502020204030204" pitchFamily="34" charset="0"/>
              </a:rPr>
              <a:t>, la prospective (dans sa dimension « études sur le futur ») construit des histoires de futurs possibles s’apparentant aux récits des historiens sur le passé</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S’appuyant sur le fait que la prospective constitue </a:t>
            </a:r>
            <a:r>
              <a:rPr lang="fr-FR" sz="1300" b="1" dirty="0">
                <a:latin typeface="Calibri" panose="020F0502020204030204" pitchFamily="34" charset="0"/>
                <a:cs typeface="Calibri" panose="020F0502020204030204" pitchFamily="34" charset="0"/>
              </a:rPr>
              <a:t>une aide à la décision</a:t>
            </a:r>
            <a:r>
              <a:rPr lang="fr-FR" sz="1300" dirty="0">
                <a:latin typeface="Calibri" panose="020F0502020204030204" pitchFamily="34" charset="0"/>
                <a:cs typeface="Calibri" panose="020F0502020204030204" pitchFamily="34" charset="0"/>
              </a:rPr>
              <a:t>, on peut considérer que ses </a:t>
            </a:r>
            <a:r>
              <a:rPr lang="fr-FR" sz="1300" b="1" dirty="0">
                <a:latin typeface="Calibri" panose="020F0502020204030204" pitchFamily="34" charset="0"/>
                <a:cs typeface="Calibri" panose="020F0502020204030204" pitchFamily="34" charset="0"/>
              </a:rPr>
              <a:t>apports théoriques et pratiques</a:t>
            </a:r>
            <a:r>
              <a:rPr lang="fr-FR" sz="1300" dirty="0">
                <a:latin typeface="Calibri" panose="020F0502020204030204" pitchFamily="34" charset="0"/>
                <a:cs typeface="Calibri" panose="020F0502020204030204" pitchFamily="34" charset="0"/>
              </a:rPr>
              <a:t> s’inscrivent dans le champ des processus de décision</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b="1" dirty="0">
                <a:latin typeface="Calibri" panose="020F0502020204030204" pitchFamily="34" charset="0"/>
                <a:cs typeface="Calibri" panose="020F0502020204030204" pitchFamily="34" charset="0"/>
              </a:rPr>
              <a:t>Par nature transdisciplinaire</a:t>
            </a:r>
            <a:r>
              <a:rPr lang="fr-FR" sz="1300" dirty="0">
                <a:latin typeface="Calibri" panose="020F0502020204030204" pitchFamily="34" charset="0"/>
                <a:cs typeface="Calibri" panose="020F0502020204030204" pitchFamily="34" charset="0"/>
              </a:rPr>
              <a:t>, la prospective a-t-elle vocation à devenir une discipline en tant que telle ? La discussion est ouverte. Toujours est-il qu’actuellement, </a:t>
            </a:r>
            <a:r>
              <a:rPr lang="fr-FR" sz="1300" b="1" dirty="0">
                <a:latin typeface="Calibri" panose="020F0502020204030204" pitchFamily="34" charset="0"/>
                <a:cs typeface="Calibri" panose="020F0502020204030204" pitchFamily="34" charset="0"/>
              </a:rPr>
              <a:t>la prospective, ou les études sur le futur ne sont pas reconnues</a:t>
            </a:r>
            <a:r>
              <a:rPr lang="fr-FR" sz="1300" dirty="0">
                <a:latin typeface="Calibri" panose="020F0502020204030204" pitchFamily="34" charset="0"/>
                <a:cs typeface="Calibri" panose="020F0502020204030204" pitchFamily="34" charset="0"/>
              </a:rPr>
              <a:t> en France comme une </a:t>
            </a:r>
            <a:r>
              <a:rPr lang="fr-FR" sz="1300" b="1" dirty="0">
                <a:latin typeface="Calibri" panose="020F0502020204030204" pitchFamily="34" charset="0"/>
                <a:cs typeface="Calibri" panose="020F0502020204030204" pitchFamily="34" charset="0"/>
              </a:rPr>
              <a:t>discipline</a:t>
            </a:r>
            <a:r>
              <a:rPr lang="fr-FR" sz="1300" dirty="0">
                <a:latin typeface="Calibri" panose="020F0502020204030204" pitchFamily="34" charset="0"/>
                <a:cs typeface="Calibri" panose="020F0502020204030204" pitchFamily="34" charset="0"/>
              </a:rPr>
              <a:t>. Pourtant, depuis une soixantaine d’années, les études sur le futur se sont développées, professionnalisées, outillées. Il existe un corpus non négligeable de travaux théoriques et d’applications. L’ensemble pourrait donc être considéré comme </a:t>
            </a:r>
            <a:r>
              <a:rPr lang="fr-FR" sz="1300" b="1" dirty="0">
                <a:latin typeface="Calibri" panose="020F0502020204030204" pitchFamily="34" charset="0"/>
                <a:cs typeface="Calibri" panose="020F0502020204030204" pitchFamily="34" charset="0"/>
              </a:rPr>
              <a:t>un champ disciplinaire</a:t>
            </a:r>
            <a:r>
              <a:rPr lang="fr-FR" sz="1300" dirty="0">
                <a:latin typeface="Calibri" panose="020F0502020204030204" pitchFamily="34" charset="0"/>
                <a:cs typeface="Calibri" panose="020F0502020204030204" pitchFamily="34" charset="0"/>
              </a:rPr>
              <a:t>.</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Si la prospective n’est pas aujourd’hui officiellement considérée comme une discipline, elle dispose de l’ensemble des attributs qui lui permettraient d’être reconnue comme telle</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solidFill>
                  <a:schemeClr val="tx1"/>
                </a:solidFill>
                <a:latin typeface="Calibri" panose="020F0502020204030204" pitchFamily="34" charset="0"/>
                <a:cs typeface="Calibri" panose="020F0502020204030204" pitchFamily="34" charset="0"/>
              </a:rPr>
              <a:t>Ce statut non scientifique impose le choix d’une méthodologie permettant de garantir que l’exercice prospectif repose sur des bases solides</a:t>
            </a:r>
            <a:br>
              <a:rPr lang="fr-FR" sz="1300" dirty="0">
                <a:latin typeface="Calibri" panose="020F0502020204030204" pitchFamily="34" charset="0"/>
                <a:cs typeface="Calibri" panose="020F0502020204030204" pitchFamily="34" charset="0"/>
              </a:rPr>
            </a:b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C’est une approche du futur qui se veut aussi rationnelle que possible, tournée vers l’action, et qui considère que l’avenir</a:t>
            </a: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  n’est pas déterminé à l’avance et qu’il n’est pas un simple prolongement du passé ni la conséquence d’un déterminisme historique</a:t>
            </a:r>
            <a:br>
              <a:rPr lang="fr-FR" sz="1300" b="1" dirty="0">
                <a:solidFill>
                  <a:schemeClr val="accent4">
                    <a:lumMod val="75000"/>
                  </a:schemeClr>
                </a:solidFill>
                <a:latin typeface="Calibri" panose="020F0502020204030204" pitchFamily="34" charset="0"/>
                <a:cs typeface="Calibri" panose="020F0502020204030204" pitchFamily="34" charset="0"/>
              </a:rPr>
            </a:br>
            <a:br>
              <a:rPr lang="fr-FR" sz="1300" b="1" dirty="0">
                <a:solidFill>
                  <a:schemeClr val="accent4">
                    <a:lumMod val="75000"/>
                  </a:schemeClr>
                </a:solidFill>
                <a:latin typeface="Calibri" panose="020F0502020204030204" pitchFamily="34" charset="0"/>
                <a:cs typeface="Calibri" panose="020F0502020204030204" pitchFamily="34" charset="0"/>
              </a:rPr>
            </a:br>
            <a:br>
              <a:rPr lang="fr-FR" sz="1200" b="1" dirty="0">
                <a:solidFill>
                  <a:schemeClr val="accent4">
                    <a:lumMod val="75000"/>
                  </a:schemeClr>
                </a:solidFill>
                <a:latin typeface="Calibri" panose="020F0502020204030204" pitchFamily="34" charset="0"/>
                <a:cs typeface="Calibri" panose="020F0502020204030204" pitchFamily="34" charset="0"/>
              </a:rPr>
            </a:br>
            <a:endParaRPr lang="fr-FR" sz="1200" b="1" dirty="0">
              <a:solidFill>
                <a:schemeClr val="accent4">
                  <a:lumMod val="75000"/>
                </a:schemeClr>
              </a:solidFill>
              <a:latin typeface="Calibri" panose="020F0502020204030204" pitchFamily="34" charset="0"/>
              <a:cs typeface="Calibri" panose="020F0502020204030204" pitchFamily="34" charset="0"/>
            </a:endParaRPr>
          </a:p>
        </p:txBody>
      </p:sp>
      <p:sp>
        <p:nvSpPr>
          <p:cNvPr id="3" name="Sous-titre 2">
            <a:extLst>
              <a:ext uri="{FF2B5EF4-FFF2-40B4-BE49-F238E27FC236}">
                <a16:creationId xmlns:a16="http://schemas.microsoft.com/office/drawing/2014/main" id="{0DE77CC5-6F64-440C-ABD6-8D8E4FA8E811}"/>
              </a:ext>
            </a:extLst>
          </p:cNvPr>
          <p:cNvSpPr>
            <a:spLocks noGrp="1"/>
          </p:cNvSpPr>
          <p:nvPr>
            <p:ph type="subTitle" idx="1"/>
          </p:nvPr>
        </p:nvSpPr>
        <p:spPr>
          <a:xfrm>
            <a:off x="2589213" y="5734813"/>
            <a:ext cx="8915399" cy="1126283"/>
          </a:xfrm>
        </p:spPr>
        <p:txBody>
          <a:bodyPr>
            <a:normAutofit lnSpcReduction="10000"/>
          </a:bodyPr>
          <a:lstStyle/>
          <a:p>
            <a:endParaRPr lang="fr-FR" dirty="0"/>
          </a:p>
          <a:p>
            <a:pPr algn="r"/>
            <a:r>
              <a:rPr lang="fr-FR" sz="1800" b="1" dirty="0">
                <a:solidFill>
                  <a:schemeClr val="tx2"/>
                </a:solidFill>
                <a:latin typeface="Calibri" panose="020F0502020204030204" pitchFamily="34" charset="0"/>
                <a:cs typeface="Calibri" panose="020F0502020204030204" pitchFamily="34" charset="0"/>
              </a:rPr>
              <a:t>11 Septembre 2025</a:t>
            </a:r>
          </a:p>
          <a:p>
            <a:pPr algn="r"/>
            <a:r>
              <a:rPr lang="fr-FR" dirty="0"/>
              <a:t> </a:t>
            </a:r>
          </a:p>
        </p:txBody>
      </p:sp>
    </p:spTree>
    <p:extLst>
      <p:ext uri="{BB962C8B-B14F-4D97-AF65-F5344CB8AC3E}">
        <p14:creationId xmlns:p14="http://schemas.microsoft.com/office/powerpoint/2010/main" val="163657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5C222-9E62-4432-8831-5FD2B7FF16A5}"/>
              </a:ext>
            </a:extLst>
          </p:cNvPr>
          <p:cNvSpPr>
            <a:spLocks noGrp="1"/>
          </p:cNvSpPr>
          <p:nvPr>
            <p:ph type="ctrTitle"/>
          </p:nvPr>
        </p:nvSpPr>
        <p:spPr/>
        <p:txBody>
          <a:bodyPr>
            <a:normAutofit fontScale="90000"/>
          </a:bodyPr>
          <a:lstStyle/>
          <a:p>
            <a:r>
              <a:rPr lang="fr-FR" sz="1600" b="1" i="1" dirty="0">
                <a:solidFill>
                  <a:schemeClr val="accent4">
                    <a:lumMod val="75000"/>
                  </a:schemeClr>
                </a:solidFill>
                <a:latin typeface="Calibri" panose="020F0502020204030204" pitchFamily="34" charset="0"/>
                <a:cs typeface="Calibri" panose="020F0502020204030204" pitchFamily="34" charset="0"/>
              </a:rPr>
              <a:t>Une vision du futur  qui laisse une place importante au débat</a:t>
            </a:r>
            <a:br>
              <a:rPr lang="fr-FR" sz="1600" b="1" i="1" dirty="0">
                <a:solidFill>
                  <a:schemeClr val="accent4">
                    <a:lumMod val="75000"/>
                  </a:schemeClr>
                </a:solidFill>
                <a:latin typeface="Calibri" panose="020F0502020204030204" pitchFamily="34" charset="0"/>
                <a:cs typeface="Calibri" panose="020F0502020204030204" pitchFamily="34" charset="0"/>
              </a:rPr>
            </a:br>
            <a:br>
              <a:rPr lang="fr-FR" sz="1600" b="1" i="1" dirty="0">
                <a:solidFill>
                  <a:schemeClr val="accent4">
                    <a:lumMod val="75000"/>
                  </a:schemeClr>
                </a:solidFill>
                <a:latin typeface="Calibri" panose="020F0502020204030204" pitchFamily="34" charset="0"/>
                <a:cs typeface="Calibri" panose="020F0502020204030204" pitchFamily="34" charset="0"/>
              </a:rPr>
            </a:br>
            <a:r>
              <a:rPr lang="fr-FR" sz="1300" dirty="0">
                <a:solidFill>
                  <a:schemeClr val="tx1"/>
                </a:solidFill>
                <a:latin typeface="Calibri" panose="020F0502020204030204" pitchFamily="34" charset="0"/>
                <a:cs typeface="Calibri" panose="020F0502020204030204" pitchFamily="34" charset="0"/>
              </a:rPr>
              <a:t>Ni prophétie, ni simple prévision, la prospective n’a pas pour objet  de dévoiler l’avenir, comme s’il s’agissait d’une histoire déjà écrite, mais de nous aider à la construire. </a:t>
            </a:r>
            <a:br>
              <a:rPr lang="fr-FR" sz="1300" dirty="0">
                <a:solidFill>
                  <a:schemeClr val="tx1"/>
                </a:solidFill>
                <a:latin typeface="Calibri" panose="020F0502020204030204" pitchFamily="34" charset="0"/>
                <a:cs typeface="Calibri" panose="020F0502020204030204" pitchFamily="34" charset="0"/>
              </a:rPr>
            </a:br>
            <a:br>
              <a:rPr lang="fr-FR" sz="1300" dirty="0">
                <a:solidFill>
                  <a:schemeClr val="tx1"/>
                </a:solidFill>
                <a:latin typeface="Calibri" panose="020F0502020204030204" pitchFamily="34" charset="0"/>
                <a:cs typeface="Calibri" panose="020F0502020204030204" pitchFamily="34" charset="0"/>
              </a:rPr>
            </a:br>
            <a:r>
              <a:rPr lang="fr-FR" sz="1300" dirty="0">
                <a:solidFill>
                  <a:schemeClr val="tx1"/>
                </a:solidFill>
                <a:latin typeface="Calibri" panose="020F0502020204030204" pitchFamily="34" charset="0"/>
                <a:cs typeface="Calibri" panose="020F0502020204030204" pitchFamily="34" charset="0"/>
              </a:rPr>
              <a:t>		L’avenir est à construire, à faire, à bâtir</a:t>
            </a:r>
            <a:br>
              <a:rPr lang="fr-FR" sz="1300" dirty="0">
                <a:solidFill>
                  <a:schemeClr val="tx1"/>
                </a:solidFill>
                <a:latin typeface="Calibri" panose="020F0502020204030204" pitchFamily="34" charset="0"/>
                <a:cs typeface="Calibri" panose="020F0502020204030204" pitchFamily="34" charset="0"/>
              </a:rPr>
            </a:br>
            <a:r>
              <a:rPr lang="fr-FR" sz="1300" dirty="0">
                <a:solidFill>
                  <a:schemeClr val="tx1"/>
                </a:solidFill>
                <a:latin typeface="Calibri" panose="020F0502020204030204" pitchFamily="34" charset="0"/>
                <a:cs typeface="Calibri" panose="020F0502020204030204" pitchFamily="34" charset="0"/>
              </a:rPr>
              <a:t>			          moins à découvrir qu’à inventer</a:t>
            </a:r>
            <a:br>
              <a:rPr lang="fr-FR" sz="1300" dirty="0">
                <a:solidFill>
                  <a:schemeClr val="tx1"/>
                </a:solidFill>
                <a:latin typeface="Calibri" panose="020F0502020204030204" pitchFamily="34" charset="0"/>
                <a:cs typeface="Calibri" panose="020F0502020204030204" pitchFamily="34" charset="0"/>
              </a:rPr>
            </a:br>
            <a:br>
              <a:rPr lang="fr-FR" sz="1300" dirty="0">
                <a:solidFill>
                  <a:schemeClr val="tx1"/>
                </a:solidFill>
                <a:latin typeface="Calibri" panose="020F0502020204030204" pitchFamily="34" charset="0"/>
                <a:cs typeface="Calibri" panose="020F0502020204030204" pitchFamily="34" charset="0"/>
              </a:rPr>
            </a:br>
            <a:r>
              <a:rPr lang="fr-FR" sz="1300" dirty="0">
                <a:solidFill>
                  <a:schemeClr val="tx1"/>
                </a:solidFill>
                <a:latin typeface="Calibri" panose="020F0502020204030204" pitchFamily="34" charset="0"/>
                <a:cs typeface="Calibri" panose="020F0502020204030204" pitchFamily="34" charset="0"/>
              </a:rPr>
              <a:t>Il s’agit de refuser les déterminismes et de s’intéresser à tous les futurs possibles et pas simplement probables, d’en imaginer de nouveaux et de contribuer à ouvrir les marges de manœuvre pour l’avenir</a:t>
            </a:r>
            <a:br>
              <a:rPr lang="fr-FR" sz="1300" dirty="0">
                <a:solidFill>
                  <a:schemeClr val="tx1"/>
                </a:solidFill>
                <a:latin typeface="Calibri" panose="020F0502020204030204" pitchFamily="34" charset="0"/>
                <a:cs typeface="Calibri" panose="020F0502020204030204" pitchFamily="34" charset="0"/>
              </a:rPr>
            </a:br>
            <a:br>
              <a:rPr lang="fr-FR" sz="1300" dirty="0">
                <a:solidFill>
                  <a:schemeClr val="tx1"/>
                </a:solidFill>
                <a:latin typeface="Calibri" panose="020F0502020204030204" pitchFamily="34" charset="0"/>
                <a:cs typeface="Calibri" panose="020F0502020204030204" pitchFamily="34" charset="0"/>
              </a:rPr>
            </a:br>
            <a:r>
              <a:rPr lang="fr-FR" sz="1300" dirty="0">
                <a:solidFill>
                  <a:schemeClr val="tx1"/>
                </a:solidFill>
                <a:latin typeface="Calibri" panose="020F0502020204030204" pitchFamily="34" charset="0"/>
                <a:cs typeface="Calibri" panose="020F0502020204030204" pitchFamily="34" charset="0"/>
              </a:rPr>
              <a:t>Ce pari sur la liberté de choix pose la question de la participation à ses travaux</a:t>
            </a:r>
            <a:br>
              <a:rPr lang="fr-FR" sz="1300" dirty="0">
                <a:solidFill>
                  <a:schemeClr val="tx1"/>
                </a:solidFill>
                <a:latin typeface="Calibri" panose="020F0502020204030204" pitchFamily="34" charset="0"/>
                <a:cs typeface="Calibri" panose="020F0502020204030204" pitchFamily="34" charset="0"/>
              </a:rPr>
            </a:br>
            <a:br>
              <a:rPr lang="fr-FR" sz="1300" dirty="0">
                <a:solidFill>
                  <a:schemeClr val="tx1"/>
                </a:solidFill>
                <a:latin typeface="Calibri" panose="020F0502020204030204" pitchFamily="34" charset="0"/>
                <a:cs typeface="Calibri" panose="020F0502020204030204" pitchFamily="34" charset="0"/>
              </a:rPr>
            </a:br>
            <a:r>
              <a:rPr lang="fr-FR" sz="1300" dirty="0">
                <a:solidFill>
                  <a:schemeClr val="tx1"/>
                </a:solidFill>
                <a:latin typeface="Calibri" panose="020F0502020204030204" pitchFamily="34" charset="0"/>
                <a:cs typeface="Calibri" panose="020F0502020204030204" pitchFamily="34" charset="0"/>
              </a:rPr>
              <a:t>		Pour Bertrand de Jouvenel, elle est indissociable d’une mise en débat public des hypothèses proposées par le futur</a:t>
            </a:r>
            <a:br>
              <a:rPr lang="fr-FR" sz="1100" dirty="0">
                <a:solidFill>
                  <a:schemeClr val="tx1"/>
                </a:solidFill>
                <a:latin typeface="Calibri" panose="020F0502020204030204" pitchFamily="34" charset="0"/>
                <a:cs typeface="Calibri" panose="020F0502020204030204" pitchFamily="34" charset="0"/>
              </a:rPr>
            </a:br>
            <a:endParaRPr lang="fr-FR" sz="1100" dirty="0">
              <a:solidFill>
                <a:schemeClr val="tx1"/>
              </a:solidFill>
              <a:latin typeface="Calibri" panose="020F0502020204030204" pitchFamily="34" charset="0"/>
              <a:cs typeface="Calibri" panose="020F0502020204030204" pitchFamily="34" charset="0"/>
            </a:endParaRPr>
          </a:p>
        </p:txBody>
      </p:sp>
      <p:sp>
        <p:nvSpPr>
          <p:cNvPr id="3" name="Sous-titre 2">
            <a:extLst>
              <a:ext uri="{FF2B5EF4-FFF2-40B4-BE49-F238E27FC236}">
                <a16:creationId xmlns:a16="http://schemas.microsoft.com/office/drawing/2014/main" id="{0DE77CC5-6F64-440C-ABD6-8D8E4FA8E811}"/>
              </a:ext>
            </a:extLst>
          </p:cNvPr>
          <p:cNvSpPr>
            <a:spLocks noGrp="1"/>
          </p:cNvSpPr>
          <p:nvPr>
            <p:ph type="subTitle" idx="1"/>
          </p:nvPr>
        </p:nvSpPr>
        <p:spPr/>
        <p:txBody>
          <a:bodyPr>
            <a:normAutofit lnSpcReduction="10000"/>
          </a:bodyPr>
          <a:lstStyle/>
          <a:p>
            <a:endParaRPr lang="fr-FR" dirty="0"/>
          </a:p>
          <a:p>
            <a:pPr algn="r"/>
            <a:r>
              <a:rPr lang="fr-FR" sz="1800" b="1" dirty="0">
                <a:solidFill>
                  <a:schemeClr val="tx2"/>
                </a:solidFill>
                <a:latin typeface="Calibri" panose="020F0502020204030204" pitchFamily="34" charset="0"/>
                <a:cs typeface="Calibri" panose="020F0502020204030204" pitchFamily="34" charset="0"/>
              </a:rPr>
              <a:t>11 Septembre 2025 </a:t>
            </a:r>
          </a:p>
          <a:p>
            <a:pPr algn="r"/>
            <a:r>
              <a:rPr lang="fr-FR" dirty="0"/>
              <a:t> </a:t>
            </a:r>
          </a:p>
        </p:txBody>
      </p:sp>
    </p:spTree>
    <p:extLst>
      <p:ext uri="{BB962C8B-B14F-4D97-AF65-F5344CB8AC3E}">
        <p14:creationId xmlns:p14="http://schemas.microsoft.com/office/powerpoint/2010/main" val="253442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5C222-9E62-4432-8831-5FD2B7FF16A5}"/>
              </a:ext>
            </a:extLst>
          </p:cNvPr>
          <p:cNvSpPr>
            <a:spLocks noGrp="1"/>
          </p:cNvSpPr>
          <p:nvPr>
            <p:ph type="ctrTitle"/>
          </p:nvPr>
        </p:nvSpPr>
        <p:spPr>
          <a:xfrm>
            <a:off x="2589213" y="867266"/>
            <a:ext cx="8915399" cy="5013054"/>
          </a:xfrm>
        </p:spPr>
        <p:txBody>
          <a:bodyPr>
            <a:normAutofit fontScale="90000"/>
          </a:bodyPr>
          <a:lstStyle/>
          <a:p>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t>
            </a: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r>
              <a:rPr lang="fr-FR" sz="1800" b="1" i="1" dirty="0">
                <a:solidFill>
                  <a:schemeClr val="accent4">
                    <a:lumMod val="75000"/>
                  </a:schemeClr>
                </a:solidFill>
                <a:latin typeface="Calibri" panose="020F0502020204030204" pitchFamily="34" charset="0"/>
                <a:cs typeface="Calibri" panose="020F0502020204030204" pitchFamily="34" charset="0"/>
              </a:rPr>
              <a:t>Une attitude d’esprit face à l’avenir </a:t>
            </a:r>
            <a:br>
              <a:rPr lang="fr-FR" sz="1800" b="1" i="1" dirty="0">
                <a:solidFill>
                  <a:schemeClr val="accent4">
                    <a:lumMod val="75000"/>
                  </a:schemeClr>
                </a:solidFill>
                <a:latin typeface="Calibri" panose="020F0502020204030204" pitchFamily="34" charset="0"/>
                <a:cs typeface="Calibri" panose="020F0502020204030204" pitchFamily="34" charset="0"/>
              </a:rPr>
            </a:br>
            <a:br>
              <a:rPr lang="fr-FR" sz="1800" b="1" i="1" dirty="0">
                <a:solidFill>
                  <a:schemeClr val="accent4">
                    <a:lumMod val="75000"/>
                  </a:schemeClr>
                </a:solidFill>
                <a:latin typeface="Calibri" panose="020F0502020204030204" pitchFamily="34" charset="0"/>
                <a:cs typeface="Calibri" panose="020F0502020204030204" pitchFamily="34" charset="0"/>
              </a:rPr>
            </a:br>
            <a:r>
              <a:rPr lang="fr-FR" sz="1400" b="1" dirty="0">
                <a:latin typeface="Calibri" panose="020F0502020204030204" pitchFamily="34" charset="0"/>
                <a:cs typeface="Calibri" panose="020F0502020204030204" pitchFamily="34" charset="0"/>
              </a:rPr>
              <a:t>								</a:t>
            </a: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b="1" dirty="0">
                <a:latin typeface="Calibri" panose="020F0502020204030204" pitchFamily="34" charset="0"/>
                <a:cs typeface="Calibri" panose="020F0502020204030204" pitchFamily="34" charset="0"/>
              </a:rPr>
            </a:br>
            <a:r>
              <a:rPr lang="fr-FR" sz="1400" b="1" dirty="0">
                <a:latin typeface="Calibri" panose="020F0502020204030204" pitchFamily="34" charset="0"/>
                <a:cs typeface="Calibri" panose="020F0502020204030204" pitchFamily="34" charset="0"/>
              </a:rPr>
              <a:t>Voir loin</a:t>
            </a: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t>
            </a:r>
            <a:r>
              <a:rPr lang="fr-FR" sz="1400" b="1" dirty="0">
                <a:latin typeface="Calibri" panose="020F0502020204030204" pitchFamily="34" charset="0"/>
                <a:cs typeface="Calibri" panose="020F0502020204030204" pitchFamily="34" charset="0"/>
              </a:rPr>
              <a:t>Voir large</a:t>
            </a: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t>
            </a: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t>
            </a:r>
            <a:r>
              <a:rPr lang="fr-FR" sz="1400" b="1" dirty="0">
                <a:latin typeface="Calibri" panose="020F0502020204030204" pitchFamily="34" charset="0"/>
                <a:cs typeface="Calibri" panose="020F0502020204030204" pitchFamily="34" charset="0"/>
              </a:rPr>
              <a:t>Analyser en profondeur</a:t>
            </a: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r>
              <a:rPr lang="fr-FR" sz="1400" b="1" dirty="0">
                <a:latin typeface="Calibri" panose="020F0502020204030204" pitchFamily="34" charset="0"/>
                <a:cs typeface="Calibri" panose="020F0502020204030204" pitchFamily="34" charset="0"/>
              </a:rPr>
              <a:t> </a:t>
            </a: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t>
            </a: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r>
              <a:rPr lang="fr-FR" sz="1400" b="1" dirty="0">
                <a:latin typeface="Calibri" panose="020F0502020204030204" pitchFamily="34" charset="0"/>
                <a:cs typeface="Calibri" panose="020F0502020204030204" pitchFamily="34" charset="0"/>
              </a:rPr>
              <a:t>Prendre des risques                                                                                                                              Penser à l’homme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p:txBody>
      </p:sp>
      <p:sp>
        <p:nvSpPr>
          <p:cNvPr id="3" name="Sous-titre 2">
            <a:extLst>
              <a:ext uri="{FF2B5EF4-FFF2-40B4-BE49-F238E27FC236}">
                <a16:creationId xmlns:a16="http://schemas.microsoft.com/office/drawing/2014/main" id="{0DE77CC5-6F64-440C-ABD6-8D8E4FA8E811}"/>
              </a:ext>
            </a:extLst>
          </p:cNvPr>
          <p:cNvSpPr>
            <a:spLocks noGrp="1"/>
          </p:cNvSpPr>
          <p:nvPr>
            <p:ph type="subTitle" idx="1"/>
          </p:nvPr>
        </p:nvSpPr>
        <p:spPr>
          <a:xfrm>
            <a:off x="2589213" y="5578662"/>
            <a:ext cx="8915399" cy="1126283"/>
          </a:xfrm>
        </p:spPr>
        <p:txBody>
          <a:bodyPr>
            <a:normAutofit lnSpcReduction="10000"/>
          </a:bodyPr>
          <a:lstStyle/>
          <a:p>
            <a:endParaRPr lang="fr-FR" dirty="0"/>
          </a:p>
          <a:p>
            <a:pPr algn="r"/>
            <a:r>
              <a:rPr lang="fr-FR" sz="1800" b="1" dirty="0">
                <a:solidFill>
                  <a:schemeClr val="tx2"/>
                </a:solidFill>
                <a:latin typeface="Calibri" panose="020F0502020204030204" pitchFamily="34" charset="0"/>
                <a:cs typeface="Calibri" panose="020F0502020204030204" pitchFamily="34" charset="0"/>
              </a:rPr>
              <a:t>11 Septembre 2025</a:t>
            </a:r>
          </a:p>
          <a:p>
            <a:pPr algn="r"/>
            <a:r>
              <a:rPr lang="fr-FR" dirty="0"/>
              <a:t> </a:t>
            </a:r>
          </a:p>
        </p:txBody>
      </p:sp>
      <p:pic>
        <p:nvPicPr>
          <p:cNvPr id="5" name="Image 4">
            <a:extLst>
              <a:ext uri="{FF2B5EF4-FFF2-40B4-BE49-F238E27FC236}">
                <a16:creationId xmlns:a16="http://schemas.microsoft.com/office/drawing/2014/main" id="{A56411BE-2C37-4E72-B965-773845DE2C0C}"/>
              </a:ext>
            </a:extLst>
          </p:cNvPr>
          <p:cNvPicPr>
            <a:picLocks noChangeAspect="1"/>
          </p:cNvPicPr>
          <p:nvPr/>
        </p:nvPicPr>
        <p:blipFill>
          <a:blip r:embed="rId2"/>
          <a:stretch>
            <a:fillRect/>
          </a:stretch>
        </p:blipFill>
        <p:spPr>
          <a:xfrm>
            <a:off x="3889800" y="2029677"/>
            <a:ext cx="1219381" cy="950400"/>
          </a:xfrm>
          <a:prstGeom prst="rect">
            <a:avLst/>
          </a:prstGeom>
        </p:spPr>
      </p:pic>
      <p:pic>
        <p:nvPicPr>
          <p:cNvPr id="7" name="Image 6">
            <a:extLst>
              <a:ext uri="{FF2B5EF4-FFF2-40B4-BE49-F238E27FC236}">
                <a16:creationId xmlns:a16="http://schemas.microsoft.com/office/drawing/2014/main" id="{3EABC632-D39F-4754-B6D0-DB95E3F790AA}"/>
              </a:ext>
            </a:extLst>
          </p:cNvPr>
          <p:cNvPicPr>
            <a:picLocks noChangeAspect="1"/>
          </p:cNvPicPr>
          <p:nvPr/>
        </p:nvPicPr>
        <p:blipFill>
          <a:blip r:embed="rId3"/>
          <a:stretch>
            <a:fillRect/>
          </a:stretch>
        </p:blipFill>
        <p:spPr>
          <a:xfrm>
            <a:off x="4242003" y="4817589"/>
            <a:ext cx="1370208" cy="950400"/>
          </a:xfrm>
          <a:prstGeom prst="rect">
            <a:avLst/>
          </a:prstGeom>
        </p:spPr>
      </p:pic>
      <p:pic>
        <p:nvPicPr>
          <p:cNvPr id="9" name="Image 8">
            <a:extLst>
              <a:ext uri="{FF2B5EF4-FFF2-40B4-BE49-F238E27FC236}">
                <a16:creationId xmlns:a16="http://schemas.microsoft.com/office/drawing/2014/main" id="{FD5FFC2A-AF90-418B-B332-DFD19FD7C138}"/>
              </a:ext>
            </a:extLst>
          </p:cNvPr>
          <p:cNvPicPr>
            <a:picLocks noChangeAspect="1"/>
          </p:cNvPicPr>
          <p:nvPr/>
        </p:nvPicPr>
        <p:blipFill>
          <a:blip r:embed="rId4"/>
          <a:stretch>
            <a:fillRect/>
          </a:stretch>
        </p:blipFill>
        <p:spPr>
          <a:xfrm>
            <a:off x="10228083" y="4791952"/>
            <a:ext cx="1122679" cy="950400"/>
          </a:xfrm>
          <a:prstGeom prst="rect">
            <a:avLst/>
          </a:prstGeom>
        </p:spPr>
      </p:pic>
      <p:pic>
        <p:nvPicPr>
          <p:cNvPr id="11" name="Image 10">
            <a:extLst>
              <a:ext uri="{FF2B5EF4-FFF2-40B4-BE49-F238E27FC236}">
                <a16:creationId xmlns:a16="http://schemas.microsoft.com/office/drawing/2014/main" id="{D3DA0ADE-6060-4125-9A59-C10C3C0440C3}"/>
              </a:ext>
            </a:extLst>
          </p:cNvPr>
          <p:cNvPicPr>
            <a:picLocks noChangeAspect="1"/>
          </p:cNvPicPr>
          <p:nvPr/>
        </p:nvPicPr>
        <p:blipFill>
          <a:blip r:embed="rId5"/>
          <a:stretch>
            <a:fillRect/>
          </a:stretch>
        </p:blipFill>
        <p:spPr>
          <a:xfrm>
            <a:off x="9860437" y="2059039"/>
            <a:ext cx="1266726" cy="951825"/>
          </a:xfrm>
          <a:prstGeom prst="rect">
            <a:avLst/>
          </a:prstGeom>
        </p:spPr>
      </p:pic>
      <p:pic>
        <p:nvPicPr>
          <p:cNvPr id="13" name="Image 12">
            <a:extLst>
              <a:ext uri="{FF2B5EF4-FFF2-40B4-BE49-F238E27FC236}">
                <a16:creationId xmlns:a16="http://schemas.microsoft.com/office/drawing/2014/main" id="{318604FD-9EC9-4FCF-964A-62FB0DCE1B3A}"/>
              </a:ext>
            </a:extLst>
          </p:cNvPr>
          <p:cNvPicPr>
            <a:picLocks noChangeAspect="1"/>
          </p:cNvPicPr>
          <p:nvPr/>
        </p:nvPicPr>
        <p:blipFill>
          <a:blip r:embed="rId6"/>
          <a:stretch>
            <a:fillRect/>
          </a:stretch>
        </p:blipFill>
        <p:spPr>
          <a:xfrm>
            <a:off x="6727590" y="3271835"/>
            <a:ext cx="1267200" cy="950400"/>
          </a:xfrm>
          <a:prstGeom prst="rect">
            <a:avLst/>
          </a:prstGeom>
        </p:spPr>
      </p:pic>
      <p:sp>
        <p:nvSpPr>
          <p:cNvPr id="14" name="Sous-titre 2">
            <a:extLst>
              <a:ext uri="{FF2B5EF4-FFF2-40B4-BE49-F238E27FC236}">
                <a16:creationId xmlns:a16="http://schemas.microsoft.com/office/drawing/2014/main" id="{C4FAA1D3-4625-4A4D-9039-0A397180DEB3}"/>
              </a:ext>
            </a:extLst>
          </p:cNvPr>
          <p:cNvSpPr txBox="1">
            <a:spLocks/>
          </p:cNvSpPr>
          <p:nvPr/>
        </p:nvSpPr>
        <p:spPr>
          <a:xfrm>
            <a:off x="2741613" y="198756"/>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endParaRPr lang="fr-FR" dirty="0"/>
          </a:p>
        </p:txBody>
      </p:sp>
      <p:sp>
        <p:nvSpPr>
          <p:cNvPr id="15" name="Titre 1">
            <a:extLst>
              <a:ext uri="{FF2B5EF4-FFF2-40B4-BE49-F238E27FC236}">
                <a16:creationId xmlns:a16="http://schemas.microsoft.com/office/drawing/2014/main" id="{10FAD901-273D-452E-99C6-FBFCA4FAF1FD}"/>
              </a:ext>
            </a:extLst>
          </p:cNvPr>
          <p:cNvSpPr txBox="1">
            <a:spLocks/>
          </p:cNvSpPr>
          <p:nvPr/>
        </p:nvSpPr>
        <p:spPr>
          <a:xfrm>
            <a:off x="2589213" y="1604410"/>
            <a:ext cx="8915399" cy="4181033"/>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100" dirty="0">
                <a:latin typeface="Calibri" panose="020F0502020204030204" pitchFamily="34" charset="0"/>
                <a:cs typeface="Calibri" panose="020F0502020204030204" pitchFamily="34" charset="0"/>
              </a:rPr>
              <a:t> </a:t>
            </a:r>
            <a:br>
              <a:rPr lang="fr-FR" sz="1100" dirty="0">
                <a:latin typeface="Calibri" panose="020F0502020204030204" pitchFamily="34" charset="0"/>
                <a:cs typeface="Calibri" panose="020F0502020204030204" pitchFamily="34" charset="0"/>
              </a:rPr>
            </a:br>
            <a:br>
              <a:rPr lang="fr-FR" sz="1100" dirty="0">
                <a:latin typeface="Calibri" panose="020F0502020204030204" pitchFamily="34" charset="0"/>
                <a:cs typeface="Calibri" panose="020F0502020204030204" pitchFamily="34" charset="0"/>
              </a:rPr>
            </a:br>
            <a:br>
              <a:rPr lang="fr-FR" sz="1100" dirty="0">
                <a:latin typeface="Calibri" panose="020F0502020204030204" pitchFamily="34" charset="0"/>
                <a:cs typeface="Calibri" panose="020F0502020204030204" pitchFamily="34" charset="0"/>
              </a:rPr>
            </a:br>
            <a:br>
              <a:rPr lang="fr-FR" sz="1600" dirty="0">
                <a:latin typeface="Calibri" panose="020F0502020204030204" pitchFamily="34" charset="0"/>
                <a:cs typeface="Calibri" panose="020F0502020204030204" pitchFamily="34" charset="0"/>
              </a:rPr>
            </a:br>
            <a:br>
              <a:rPr lang="fr-FR" sz="1600" dirty="0">
                <a:latin typeface="Calibri" panose="020F0502020204030204" pitchFamily="34" charset="0"/>
                <a:cs typeface="Calibri" panose="020F0502020204030204" pitchFamily="34" charset="0"/>
              </a:rPr>
            </a:b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564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5C222-9E62-4432-8831-5FD2B7FF16A5}"/>
              </a:ext>
            </a:extLst>
          </p:cNvPr>
          <p:cNvSpPr>
            <a:spLocks noGrp="1"/>
          </p:cNvSpPr>
          <p:nvPr>
            <p:ph type="ctrTitle"/>
          </p:nvPr>
        </p:nvSpPr>
        <p:spPr>
          <a:xfrm>
            <a:off x="2589213" y="1032734"/>
            <a:ext cx="8915399" cy="3744648"/>
          </a:xfrm>
        </p:spPr>
        <p:txBody>
          <a:bodyPr>
            <a:normAutofit fontScale="90000"/>
          </a:bodyPr>
          <a:lstStyle/>
          <a:p>
            <a:r>
              <a:rPr lang="fr-FR" sz="1800" b="1" i="1" dirty="0">
                <a:solidFill>
                  <a:schemeClr val="accent4">
                    <a:lumMod val="75000"/>
                  </a:schemeClr>
                </a:solidFill>
                <a:latin typeface="Calibri" panose="020F0502020204030204" pitchFamily="34" charset="0"/>
                <a:cs typeface="Calibri" panose="020F0502020204030204" pitchFamily="34" charset="0"/>
              </a:rPr>
              <a:t>La démarche prospective </a:t>
            </a:r>
            <a:br>
              <a:rPr lang="fr-FR" sz="1600" b="1" i="1" dirty="0">
                <a:solidFill>
                  <a:schemeClr val="accent4">
                    <a:lumMod val="75000"/>
                  </a:schemeClr>
                </a:solidFill>
                <a:latin typeface="Calibri" panose="020F0502020204030204" pitchFamily="34" charset="0"/>
                <a:cs typeface="Calibri" panose="020F0502020204030204" pitchFamily="34" charset="0"/>
              </a:rPr>
            </a:br>
            <a:br>
              <a:rPr lang="fr-FR" sz="1600" b="1" i="1" dirty="0">
                <a:solidFill>
                  <a:schemeClr val="accent4">
                    <a:lumMod val="75000"/>
                  </a:schemeClr>
                </a:solidFill>
                <a:latin typeface="Calibri" panose="020F0502020204030204" pitchFamily="34" charset="0"/>
                <a:cs typeface="Calibri" panose="020F0502020204030204" pitchFamily="34" charset="0"/>
              </a:rPr>
            </a:br>
            <a:br>
              <a:rPr lang="fr-FR" sz="1600" b="1" i="1" dirty="0">
                <a:solidFill>
                  <a:schemeClr val="accent4">
                    <a:lumMod val="75000"/>
                  </a:schemeClr>
                </a:solidFill>
                <a:latin typeface="Calibri" panose="020F0502020204030204" pitchFamily="34" charset="0"/>
                <a:cs typeface="Calibri" panose="020F0502020204030204" pitchFamily="34" charset="0"/>
              </a:rPr>
            </a:br>
            <a:r>
              <a:rPr lang="fr-FR" sz="1300" b="1" dirty="0">
                <a:latin typeface="Calibri" panose="020F0502020204030204" pitchFamily="34" charset="0"/>
                <a:cs typeface="Calibri" panose="020F0502020204030204" pitchFamily="34" charset="0"/>
              </a:rPr>
              <a:t>Aujourd’hui,</a:t>
            </a:r>
            <a:r>
              <a:rPr lang="fr-FR" sz="1300" dirty="0">
                <a:latin typeface="Calibri" panose="020F0502020204030204" pitchFamily="34" charset="0"/>
                <a:cs typeface="Calibri" panose="020F0502020204030204" pitchFamily="34" charset="0"/>
              </a:rPr>
              <a:t> on parle plus volontiers de la prospective comme démarche. Ce qui correspond à l’évolution de ses pratiques qui lient le travail d’anticipation, l’association des parties prenantes (citoyens, acteurs, experts…) et la préparation de l’action (politiques publiques, stratégie, innovation…).</a:t>
            </a:r>
            <a:br>
              <a:rPr lang="fr-FR" sz="1300" dirty="0">
                <a:latin typeface="Calibri" panose="020F0502020204030204" pitchFamily="34" charset="0"/>
                <a:cs typeface="Calibri" panose="020F0502020204030204" pitchFamily="34" charset="0"/>
              </a:rPr>
            </a:br>
            <a:br>
              <a:rPr lang="fr-FR" sz="1300" b="1" i="1" dirty="0">
                <a:solidFill>
                  <a:schemeClr val="accent4">
                    <a:lumMod val="75000"/>
                  </a:schemeClr>
                </a:solidFill>
                <a:latin typeface="Calibri" panose="020F0502020204030204" pitchFamily="34" charset="0"/>
                <a:cs typeface="Calibri" panose="020F0502020204030204" pitchFamily="34" charset="0"/>
              </a:rPr>
            </a:br>
            <a:r>
              <a:rPr lang="fr-FR" sz="1300" b="1" dirty="0">
                <a:solidFill>
                  <a:schemeClr val="accent4">
                    <a:lumMod val="75000"/>
                  </a:schemeClr>
                </a:solidFill>
                <a:latin typeface="Calibri" panose="020F0502020204030204" pitchFamily="34" charset="0"/>
                <a:cs typeface="Calibri" panose="020F0502020204030204" pitchFamily="34" charset="0"/>
              </a:rPr>
              <a:t>C’est une </a:t>
            </a:r>
            <a:r>
              <a:rPr lang="fr-FR" sz="1300" b="1" i="1" dirty="0">
                <a:solidFill>
                  <a:schemeClr val="accent4">
                    <a:lumMod val="75000"/>
                  </a:schemeClr>
                </a:solidFill>
                <a:latin typeface="Calibri" panose="020F0502020204030204" pitchFamily="34" charset="0"/>
                <a:cs typeface="Calibri" panose="020F0502020204030204" pitchFamily="34" charset="0"/>
              </a:rPr>
              <a:t>: </a:t>
            </a:r>
            <a:br>
              <a:rPr lang="fr-FR" sz="1600" b="1" i="1" dirty="0">
                <a:solidFill>
                  <a:schemeClr val="accent4">
                    <a:lumMod val="75000"/>
                  </a:schemeClr>
                </a:solidFill>
                <a:latin typeface="Calibri" panose="020F0502020204030204" pitchFamily="34" charset="0"/>
                <a:cs typeface="Calibri" panose="020F0502020204030204" pitchFamily="34" charset="0"/>
              </a:rPr>
            </a:br>
            <a:r>
              <a:rPr lang="fr-FR" sz="1600" b="1" i="1" dirty="0">
                <a:solidFill>
                  <a:schemeClr val="accent4">
                    <a:lumMod val="75000"/>
                  </a:schemeClr>
                </a:solidFill>
                <a:latin typeface="Calibri" panose="020F0502020204030204" pitchFamily="34" charset="0"/>
                <a:cs typeface="Calibri" panose="020F0502020204030204" pitchFamily="34" charset="0"/>
              </a:rPr>
              <a:t>	- </a:t>
            </a:r>
            <a:r>
              <a:rPr lang="fr-FR" sz="1300" dirty="0">
                <a:solidFill>
                  <a:schemeClr val="tx1"/>
                </a:solidFill>
                <a:latin typeface="Calibri" panose="020F0502020204030204" pitchFamily="34" charset="0"/>
                <a:cs typeface="Calibri" panose="020F0502020204030204" pitchFamily="34" charset="0"/>
              </a:rPr>
              <a:t>démarche pluridisciplinaire et systémique qui intègre la dimension du temps long, passé et à venir </a:t>
            </a:r>
            <a:br>
              <a:rPr lang="fr-FR" sz="1300" dirty="0">
                <a:solidFill>
                  <a:schemeClr val="tx1"/>
                </a:solidFill>
                <a:latin typeface="Calibri" panose="020F0502020204030204" pitchFamily="34" charset="0"/>
                <a:cs typeface="Calibri" panose="020F0502020204030204" pitchFamily="34" charset="0"/>
              </a:rPr>
            </a:br>
            <a:r>
              <a:rPr lang="fr-FR" sz="1300" dirty="0">
                <a:solidFill>
                  <a:schemeClr val="tx1"/>
                </a:solidFill>
                <a:latin typeface="Calibri" panose="020F0502020204030204" pitchFamily="34" charset="0"/>
                <a:cs typeface="Calibri" panose="020F0502020204030204" pitchFamily="34" charset="0"/>
              </a:rPr>
              <a:t>	- </a:t>
            </a:r>
            <a:r>
              <a:rPr lang="fr-FR" sz="1300" dirty="0">
                <a:latin typeface="Calibri" panose="020F0502020204030204" pitchFamily="34" charset="0"/>
                <a:cs typeface="Calibri" panose="020F0502020204030204" pitchFamily="34" charset="0"/>
              </a:rPr>
              <a:t>L’analyse débute par un bilan le plus précis possible de l’état actuel et passé du système étudié et de sa dynamique constatée – c’est ce qu’on appelle la  </a:t>
            </a:r>
            <a:r>
              <a:rPr lang="fr-FR" sz="1300" b="1" dirty="0">
                <a:latin typeface="Calibri" panose="020F0502020204030204" pitchFamily="34" charset="0"/>
                <a:cs typeface="Calibri" panose="020F0502020204030204" pitchFamily="34" charset="0"/>
              </a:rPr>
              <a:t>rétrospective </a:t>
            </a:r>
            <a:br>
              <a:rPr lang="fr-FR" sz="1300" b="1" dirty="0">
                <a:solidFill>
                  <a:schemeClr val="tx1"/>
                </a:solidFill>
                <a:latin typeface="Calibri" panose="020F0502020204030204" pitchFamily="34" charset="0"/>
                <a:cs typeface="Calibri" panose="020F0502020204030204" pitchFamily="34" charset="0"/>
              </a:rPr>
            </a:br>
            <a:r>
              <a:rPr lang="fr-FR" sz="1300" b="1" dirty="0">
                <a:solidFill>
                  <a:schemeClr val="tx1"/>
                </a:solidFill>
                <a:latin typeface="Calibri" panose="020F0502020204030204" pitchFamily="34" charset="0"/>
                <a:cs typeface="Calibri" panose="020F0502020204030204" pitchFamily="34" charset="0"/>
              </a:rPr>
              <a:t>	- </a:t>
            </a:r>
            <a:r>
              <a:rPr lang="fr-FR" sz="1300" dirty="0">
                <a:solidFill>
                  <a:schemeClr val="tx1"/>
                </a:solidFill>
                <a:latin typeface="Calibri" panose="020F0502020204030204" pitchFamily="34" charset="0"/>
                <a:cs typeface="Calibri" panose="020F0502020204030204" pitchFamily="34" charset="0"/>
              </a:rPr>
              <a:t>démarche qui intègre les ruptures</a:t>
            </a:r>
            <a:br>
              <a:rPr lang="fr-FR" sz="1300" dirty="0">
                <a:solidFill>
                  <a:schemeClr val="tx1"/>
                </a:solidFill>
                <a:latin typeface="Calibri" panose="020F0502020204030204" pitchFamily="34" charset="0"/>
                <a:cs typeface="Calibri" panose="020F0502020204030204" pitchFamily="34" charset="0"/>
              </a:rPr>
            </a:br>
            <a:br>
              <a:rPr lang="fr-FR" sz="1300" dirty="0">
                <a:solidFill>
                  <a:schemeClr val="tx1"/>
                </a:solidFill>
                <a:latin typeface="Calibri" panose="020F0502020204030204" pitchFamily="34" charset="0"/>
                <a:cs typeface="Calibri" panose="020F0502020204030204" pitchFamily="34" charset="0"/>
              </a:rPr>
            </a:br>
            <a:br>
              <a:rPr lang="fr-FR" sz="1200" dirty="0">
                <a:latin typeface="Calibri" panose="020F0502020204030204" pitchFamily="34" charset="0"/>
                <a:cs typeface="Calibri" panose="020F0502020204030204" pitchFamily="34" charset="0"/>
              </a:rPr>
            </a:br>
            <a:br>
              <a:rPr lang="fr-FR" sz="1200" dirty="0">
                <a:solidFill>
                  <a:schemeClr val="tx1"/>
                </a:solidFill>
                <a:latin typeface="Calibri" panose="020F0502020204030204" pitchFamily="34" charset="0"/>
                <a:cs typeface="Calibri" panose="020F0502020204030204" pitchFamily="34" charset="0"/>
              </a:rPr>
            </a:br>
            <a:br>
              <a:rPr lang="fr-FR" sz="1200" b="1" i="1" dirty="0">
                <a:solidFill>
                  <a:schemeClr val="accent4">
                    <a:lumMod val="75000"/>
                  </a:schemeClr>
                </a:solidFill>
                <a:latin typeface="Calibri" panose="020F0502020204030204" pitchFamily="34" charset="0"/>
                <a:cs typeface="Calibri" panose="020F0502020204030204" pitchFamily="34" charset="0"/>
              </a:rPr>
            </a:br>
            <a:br>
              <a:rPr lang="fr-FR" sz="1200" b="1" i="1" dirty="0">
                <a:solidFill>
                  <a:schemeClr val="accent4">
                    <a:lumMod val="75000"/>
                  </a:schemeClr>
                </a:solidFill>
                <a:latin typeface="Calibri" panose="020F0502020204030204" pitchFamily="34" charset="0"/>
                <a:cs typeface="Calibri" panose="020F0502020204030204" pitchFamily="34" charset="0"/>
              </a:rPr>
            </a:br>
            <a:br>
              <a:rPr lang="fr-FR" sz="1200" dirty="0">
                <a:solidFill>
                  <a:schemeClr val="tx1"/>
                </a:solidFill>
                <a:latin typeface="Calibri" panose="020F0502020204030204" pitchFamily="34" charset="0"/>
                <a:cs typeface="Calibri" panose="020F0502020204030204" pitchFamily="34" charset="0"/>
              </a:rPr>
            </a:br>
            <a:endParaRPr lang="fr-FR" sz="1200" dirty="0">
              <a:solidFill>
                <a:schemeClr val="tx1"/>
              </a:solidFill>
              <a:latin typeface="Calibri" panose="020F0502020204030204" pitchFamily="34" charset="0"/>
              <a:cs typeface="Calibri" panose="020F0502020204030204" pitchFamily="34" charset="0"/>
            </a:endParaRPr>
          </a:p>
        </p:txBody>
      </p:sp>
      <p:sp>
        <p:nvSpPr>
          <p:cNvPr id="3" name="Sous-titre 2">
            <a:extLst>
              <a:ext uri="{FF2B5EF4-FFF2-40B4-BE49-F238E27FC236}">
                <a16:creationId xmlns:a16="http://schemas.microsoft.com/office/drawing/2014/main" id="{0DE77CC5-6F64-440C-ABD6-8D8E4FA8E811}"/>
              </a:ext>
            </a:extLst>
          </p:cNvPr>
          <p:cNvSpPr>
            <a:spLocks noGrp="1"/>
          </p:cNvSpPr>
          <p:nvPr>
            <p:ph type="subTitle" idx="1"/>
          </p:nvPr>
        </p:nvSpPr>
        <p:spPr/>
        <p:txBody>
          <a:bodyPr>
            <a:normAutofit lnSpcReduction="10000"/>
          </a:bodyPr>
          <a:lstStyle/>
          <a:p>
            <a:endParaRPr lang="fr-FR" dirty="0"/>
          </a:p>
          <a:p>
            <a:pPr algn="r"/>
            <a:r>
              <a:rPr lang="fr-FR" sz="1800" b="1" dirty="0">
                <a:solidFill>
                  <a:schemeClr val="tx2"/>
                </a:solidFill>
                <a:latin typeface="Calibri" panose="020F0502020204030204" pitchFamily="34" charset="0"/>
                <a:cs typeface="Calibri" panose="020F0502020204030204" pitchFamily="34" charset="0"/>
              </a:rPr>
              <a:t>11 Septembre 2025</a:t>
            </a:r>
          </a:p>
          <a:p>
            <a:pPr algn="r"/>
            <a:r>
              <a:rPr lang="fr-FR" dirty="0"/>
              <a:t> </a:t>
            </a:r>
          </a:p>
        </p:txBody>
      </p:sp>
    </p:spTree>
    <p:extLst>
      <p:ext uri="{BB962C8B-B14F-4D97-AF65-F5344CB8AC3E}">
        <p14:creationId xmlns:p14="http://schemas.microsoft.com/office/powerpoint/2010/main" val="142537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FC0D22-9321-9879-5474-BD7490E1A409}"/>
              </a:ext>
            </a:extLst>
          </p:cNvPr>
          <p:cNvSpPr>
            <a:spLocks noGrp="1"/>
          </p:cNvSpPr>
          <p:nvPr>
            <p:ph type="title"/>
          </p:nvPr>
        </p:nvSpPr>
        <p:spPr/>
        <p:txBody>
          <a:bodyPr>
            <a:normAutofit fontScale="90000"/>
          </a:bodyPr>
          <a:lstStyle/>
          <a:p>
            <a:r>
              <a:rPr lang="fr-FR" sz="1800" b="1" i="1" dirty="0">
                <a:solidFill>
                  <a:schemeClr val="accent4">
                    <a:lumMod val="75000"/>
                  </a:schemeClr>
                </a:solidFill>
                <a:latin typeface="Calibri" panose="020F0502020204030204" pitchFamily="34" charset="0"/>
                <a:cs typeface="Calibri" panose="020F0502020204030204" pitchFamily="34" charset="0"/>
              </a:rPr>
              <a:t>La démarche prospective </a:t>
            </a:r>
            <a:br>
              <a:rPr lang="fr-FR" sz="3200" b="1" i="1" dirty="0">
                <a:solidFill>
                  <a:schemeClr val="accent4">
                    <a:lumMod val="75000"/>
                  </a:schemeClr>
                </a:solidFill>
                <a:latin typeface="Calibri" panose="020F0502020204030204" pitchFamily="34" charset="0"/>
                <a:cs typeface="Calibri" panose="020F0502020204030204" pitchFamily="34" charset="0"/>
              </a:rPr>
            </a:br>
            <a:br>
              <a:rPr lang="fr-FR" sz="3200" b="1" i="1" dirty="0">
                <a:solidFill>
                  <a:schemeClr val="accent4">
                    <a:lumMod val="75000"/>
                  </a:schemeClr>
                </a:solidFill>
                <a:latin typeface="Calibri" panose="020F0502020204030204" pitchFamily="34" charset="0"/>
                <a:cs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DBFAFC2E-6317-EA72-78B0-46D7DD6480EB}"/>
              </a:ext>
            </a:extLst>
          </p:cNvPr>
          <p:cNvSpPr>
            <a:spLocks noGrp="1"/>
          </p:cNvSpPr>
          <p:nvPr>
            <p:ph idx="1"/>
          </p:nvPr>
        </p:nvSpPr>
        <p:spPr/>
        <p:txBody>
          <a:bodyPr>
            <a:normAutofit/>
          </a:bodyPr>
          <a:lstStyle/>
          <a:p>
            <a:r>
              <a:rPr lang="fr-FR" sz="1200" dirty="0">
                <a:latin typeface="Calibri" panose="020F0502020204030204" pitchFamily="34" charset="0"/>
                <a:cs typeface="Calibri" panose="020F0502020204030204" pitchFamily="34" charset="0"/>
              </a:rPr>
              <a:t>La prospective comprend une part de </a:t>
            </a:r>
            <a:r>
              <a:rPr lang="fr-FR" sz="1200" b="1" dirty="0">
                <a:latin typeface="Calibri" panose="020F0502020204030204" pitchFamily="34" charset="0"/>
                <a:cs typeface="Calibri" panose="020F0502020204030204" pitchFamily="34" charset="0"/>
              </a:rPr>
              <a:t>recherche, de réflexion ou</a:t>
            </a:r>
            <a:r>
              <a:rPr lang="fr-FR" sz="1200" dirty="0">
                <a:latin typeface="Calibri" panose="020F0502020204030204" pitchFamily="34" charset="0"/>
                <a:cs typeface="Calibri" panose="020F0502020204030204" pitchFamily="34" charset="0"/>
              </a:rPr>
              <a:t> </a:t>
            </a:r>
            <a:r>
              <a:rPr lang="fr-FR" sz="1200" b="1" dirty="0">
                <a:latin typeface="Calibri" panose="020F0502020204030204" pitchFamily="34" charset="0"/>
                <a:cs typeface="Calibri" panose="020F0502020204030204" pitchFamily="34" charset="0"/>
              </a:rPr>
              <a:t>d’étude sur le futur</a:t>
            </a:r>
            <a:r>
              <a:rPr lang="fr-FR" sz="1200" dirty="0">
                <a:latin typeface="Calibri" panose="020F0502020204030204" pitchFamily="34" charset="0"/>
                <a:cs typeface="Calibri" panose="020F0502020204030204" pitchFamily="34" charset="0"/>
              </a:rPr>
              <a:t> (</a:t>
            </a:r>
            <a:r>
              <a:rPr lang="fr-FR" sz="1200" i="1" dirty="0">
                <a:latin typeface="Calibri" panose="020F0502020204030204" pitchFamily="34" charset="0"/>
                <a:cs typeface="Calibri" panose="020F0502020204030204" pitchFamily="34" charset="0"/>
              </a:rPr>
              <a:t>future </a:t>
            </a:r>
            <a:r>
              <a:rPr lang="fr-FR" sz="1200" i="1" dirty="0" err="1">
                <a:latin typeface="Calibri" panose="020F0502020204030204" pitchFamily="34" charset="0"/>
                <a:cs typeface="Calibri" panose="020F0502020204030204" pitchFamily="34" charset="0"/>
              </a:rPr>
              <a:t>studies</a:t>
            </a:r>
            <a:r>
              <a:rPr lang="fr-FR" sz="1200" dirty="0">
                <a:latin typeface="Calibri" panose="020F0502020204030204" pitchFamily="34" charset="0"/>
                <a:cs typeface="Calibri" panose="020F0502020204030204" pitchFamily="34" charset="0"/>
              </a:rPr>
              <a:t>). Mais, elle va au-delà, puisque l’acception française du mot prospective comprend aussi l’orientation de ces études par leur finalité : </a:t>
            </a:r>
            <a:r>
              <a:rPr lang="fr-FR" sz="1200" b="1" dirty="0">
                <a:latin typeface="Calibri" panose="020F0502020204030204" pitchFamily="34" charset="0"/>
                <a:cs typeface="Calibri" panose="020F0502020204030204" pitchFamily="34" charset="0"/>
              </a:rPr>
              <a:t>l’aide à la décision en situation d’incertitude</a:t>
            </a:r>
          </a:p>
          <a:p>
            <a:r>
              <a:rPr lang="fr-FR" sz="1200" dirty="0">
                <a:latin typeface="Calibri" panose="020F0502020204030204" pitchFamily="34" charset="0"/>
                <a:cs typeface="Calibri" panose="020F0502020204030204" pitchFamily="34" charset="0"/>
              </a:rPr>
              <a:t>Il faut comprendre cette notion « d’aide à la décision » de façon large. Les démarches de prospective peuvent de façon classique permettre de </a:t>
            </a:r>
            <a:r>
              <a:rPr lang="fr-FR" sz="1200" b="1" dirty="0">
                <a:latin typeface="Calibri" panose="020F0502020204030204" pitchFamily="34" charset="0"/>
                <a:cs typeface="Calibri" panose="020F0502020204030204" pitchFamily="34" charset="0"/>
              </a:rPr>
              <a:t>préparer des options stratégiques</a:t>
            </a:r>
            <a:r>
              <a:rPr lang="fr-FR" sz="1200" dirty="0">
                <a:latin typeface="Calibri" panose="020F0502020204030204" pitchFamily="34" charset="0"/>
                <a:cs typeface="Calibri" panose="020F0502020204030204" pitchFamily="34" charset="0"/>
              </a:rPr>
              <a:t> possibles pour un décideur bien identifié (le PDG, les pouvoirs publics...) ; elles peuvent aussi </a:t>
            </a:r>
            <a:r>
              <a:rPr lang="fr-FR" sz="1200" b="1" dirty="0">
                <a:latin typeface="Calibri" panose="020F0502020204030204" pitchFamily="34" charset="0"/>
                <a:cs typeface="Calibri" panose="020F0502020204030204" pitchFamily="34" charset="0"/>
              </a:rPr>
              <a:t>favoriser les changements de représentation</a:t>
            </a:r>
            <a:r>
              <a:rPr lang="fr-FR" sz="1200" dirty="0">
                <a:latin typeface="Calibri" panose="020F0502020204030204" pitchFamily="34" charset="0"/>
                <a:cs typeface="Calibri" panose="020F0502020204030204" pitchFamily="34" charset="0"/>
              </a:rPr>
              <a:t> d’un ensemble d’acteurs impliqués dans une même problématique et favoriser ainsi </a:t>
            </a:r>
            <a:r>
              <a:rPr lang="fr-FR" sz="1200" b="1" dirty="0">
                <a:latin typeface="Calibri" panose="020F0502020204030204" pitchFamily="34" charset="0"/>
                <a:cs typeface="Calibri" panose="020F0502020204030204" pitchFamily="34" charset="0"/>
              </a:rPr>
              <a:t>l’émergence de réponses adaptées</a:t>
            </a:r>
            <a:endParaRPr lang="fr-FR" sz="1200" dirty="0"/>
          </a:p>
        </p:txBody>
      </p:sp>
      <p:sp>
        <p:nvSpPr>
          <p:cNvPr id="4" name="Sous-titre 2">
            <a:extLst>
              <a:ext uri="{FF2B5EF4-FFF2-40B4-BE49-F238E27FC236}">
                <a16:creationId xmlns:a16="http://schemas.microsoft.com/office/drawing/2014/main" id="{DE3950C0-9821-0153-7241-F6D376939B88}"/>
              </a:ext>
            </a:extLst>
          </p:cNvPr>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r">
              <a:buNone/>
            </a:pPr>
            <a:r>
              <a:rPr lang="fr-FR" b="1" dirty="0">
                <a:solidFill>
                  <a:schemeClr val="tx2"/>
                </a:solidFill>
                <a:latin typeface="Calibri" panose="020F0502020204030204" pitchFamily="34" charset="0"/>
                <a:cs typeface="Calibri" panose="020F0502020204030204" pitchFamily="34" charset="0"/>
              </a:rPr>
              <a:t>11 Septembre 2025</a:t>
            </a:r>
            <a:r>
              <a:rPr lang="fr-FR" dirty="0"/>
              <a:t> </a:t>
            </a:r>
          </a:p>
        </p:txBody>
      </p:sp>
    </p:spTree>
    <p:extLst>
      <p:ext uri="{BB962C8B-B14F-4D97-AF65-F5344CB8AC3E}">
        <p14:creationId xmlns:p14="http://schemas.microsoft.com/office/powerpoint/2010/main" val="714251820"/>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1008</TotalTime>
  <Words>3491</Words>
  <Application>Microsoft Office PowerPoint</Application>
  <PresentationFormat>Grand écran</PresentationFormat>
  <Paragraphs>214</Paragraphs>
  <Slides>23</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Calibri</vt:lpstr>
      <vt:lpstr>Calibri-Bold</vt:lpstr>
      <vt:lpstr>Century Gothic</vt:lpstr>
      <vt:lpstr>KCDYVY+Calibri-BoldItalic</vt:lpstr>
      <vt:lpstr>Times New Roman</vt:lpstr>
      <vt:lpstr>Wingdings 3</vt:lpstr>
      <vt:lpstr>Brin</vt:lpstr>
      <vt:lpstr>La Prospective, de quoi s’agit-il?</vt:lpstr>
      <vt:lpstr>De tout temps l’homme s’est intéressé à l’avenir   Cela a pris historiquement des formes multiples – essentiellement qualitatives - : divination, prophéties, utopies, littérature d’anticipation, récits de science-fiction….</vt:lpstr>
      <vt:lpstr>Aux origines du mot « prospective »  </vt:lpstr>
      <vt:lpstr>Il n’est pas de vent favorable pour celui qui ne sait pas où il va », Sénèque, an 63-64                                       Il n’est pas de vent favorable pour celui qui ne sait pas où il va, Sénèque  Prendre l’attitude prospective, c’est se préparer  à faire, Gaston Berger  Une démarche qui vise d’une manière rationnelle, créative et holistique à se préparer aujourd’hui à demain, Hélène von Reibnitz   Une indiscipline intellectuelle, Michel Godet  Ni prophétie ni prévision, la prospective n’a pas pour objet de prédire l’avenir — de nous le dévoiler comme s’il s’agissait d’une chose déjà faite — mais de nous aider à le construire, Hugues de Jouvenel  Une anticipation pour éclairer l’action présente à la lumière des futurs possibles et souhaitables, Philippe Durance  La construction d’un récit crédible sur l’avenir, Thierry Gaudin   Une intelligence partagée des temporalités, Jacques Theys  Une dynamique de reprise en main par les personnes de leur propre destin par une participation à la réflexion et l’action du monde dans lequel ils veulent vivre et exercer leurs talents, Jean-Jacques Ballan  </vt:lpstr>
      <vt:lpstr>Science, discipline ou aucune des deux ?   Par définition, il ne peut y avoir de connaissance certaine du futur, cela signifie que la prospective ne peut être une science    S’appuyant sur les germes du futur comme l’Histoire s’appuie sur les traces du passé, la prospective (dans sa dimension « études sur le futur ») construit des histoires de futurs possibles s’apparentant aux récits des historiens sur le passé  S’appuyant sur le fait que la prospective constitue une aide à la décision, on peut considérer que ses apports théoriques et pratiques s’inscrivent dans le champ des processus de décision  Par nature transdisciplinaire, la prospective a-t-elle vocation à devenir une discipline en tant que telle ? La discussion est ouverte. Toujours est-il qu’actuellement, la prospective, ou les études sur le futur ne sont pas reconnues en France comme une discipline. Pourtant, depuis une soixantaine d’années, les études sur le futur se sont développées, professionnalisées, outillées. Il existe un corpus non négligeable de travaux théoriques et d’applications. L’ensemble pourrait donc être considéré comme un champ disciplinaire.  Si la prospective n’est pas aujourd’hui officiellement considérée comme une discipline, elle dispose de l’ensemble des attributs qui lui permettraient d’être reconnue comme telle  Ce statut non scientifique impose le choix d’une méthodologie permettant de garantir que l’exercice prospectif repose sur des bases solides  C’est une approche du futur qui se veut aussi rationnelle que possible, tournée vers l’action, et qui considère que l’avenir   n’est pas déterminé à l’avance et qu’il n’est pas un simple prolongement du passé ni la conséquence d’un déterminisme historique   </vt:lpstr>
      <vt:lpstr>Une vision du futur  qui laisse une place importante au débat  Ni prophétie, ni simple prévision, la prospective n’a pas pour objet  de dévoiler l’avenir, comme s’il s’agissait d’une histoire déjà écrite, mais de nous aider à la construire.     L’avenir est à construire, à faire, à bâtir              moins à découvrir qu’à inventer  Il s’agit de refuser les déterminismes et de s’intéresser à tous les futurs possibles et pas simplement probables, d’en imaginer de nouveaux et de contribuer à ouvrir les marges de manœuvre pour l’avenir  Ce pari sur la liberté de choix pose la question de la participation à ses travaux    Pour Bertrand de Jouvenel, elle est indissociable d’une mise en débat public des hypothèses proposées par le futur </vt:lpstr>
      <vt:lpstr>                            Une attitude d’esprit face à l’avenir                Voir loin              Voir large                                                                        Analyser en profondeur                     Prendre des risques                                                                                                                              Penser à l’homme  </vt:lpstr>
      <vt:lpstr>La démarche prospective    Aujourd’hui, on parle plus volontiers de la prospective comme démarche. Ce qui correspond à l’évolution de ses pratiques qui lient le travail d’anticipation, l’association des parties prenantes (citoyens, acteurs, experts…) et la préparation de l’action (politiques publiques, stratégie, innovation…).  C’est une :   - démarche pluridisciplinaire et systémique qui intègre la dimension du temps long, passé et à venir   - L’analyse débute par un bilan le plus précis possible de l’état actuel et passé du système étudié et de sa dynamique constatée – c’est ce qu’on appelle la  rétrospective   - démarche qui intègre les ruptures       </vt:lpstr>
      <vt:lpstr>La démarche prospective   </vt:lpstr>
      <vt:lpstr>L’histoire de la prospective n’a qu’une petite soixantaine d’année     La prospective s’est structurée à partir des années 1940-1950, période qui, selon Bernard Cazes, a connu un double processus de professionnalisation et d’institutionnalisation de ses pratiques. Depuis, celles-ci évoluent en fonction du contexte, des cultures, des besoins, des outils disponibles dans d’autres disciplines   La prospective, telle que nous la pratiquons aujourd’hui, s’est développée essentiellement depuis la seconde Guerre mondiale  Après 1945, la France est en pleine reconstruction.  Elle est dirigée par son administration qui contrôle l’énergie, les transports, les télécommunications, les grandes banques et assurances, le logement et la construction, l’urbanisme, l’agriculture... De ce fait, l’administration est confrontée à des choix concernant la réalisation d’équipements ou d’infrastructures par exemple. Elle a besoin de lieux de réflexion. Il s’agit d'étudier, sous l'angle des faits porteurs d'avenir, ce qu'il serait utile de connaître dès à présent de la France de demain pour éclairer les orientations générées du Plan   La prospective émane à la fois de l’Etat planificateur, et d’initiatives de précurseurs, dont les plus fameux sont Gaston Berger, Bertrand de Jouvenel et Jean Fourastié qui vont être à l’origine de collectifs de prospective   Une articulation entre la planification, qui permet à l’aide des analyses à moyen terme une interrogation sur l’avenir de l’homme, et la prospective, qui en permettant la focalisation sur les propriétés du futur, facilite les décisions à prendre dans le présent, se met en place. L’émergence de la prospective est en effet indissociable de la politique des Etats qui se renforce dans la planification économique et sociale       </vt:lpstr>
      <vt:lpstr>L’histoire de la prospective</vt:lpstr>
      <vt:lpstr>Les années 2010-2020… : diversification des approches </vt:lpstr>
      <vt:lpstr>L’importance de penser l’avenir </vt:lpstr>
      <vt:lpstr>Visions 2100  Cet exercice est parti d’un constat et d’une interrogation.   En ce 21ème siècle, l’humanité est à l’amorce d’un grand tournant  - Au moins 10.000 ans, fin de la dernière grande glaciation, que l’humanité n’a pas connu un bouleversement de son milieu naturel aussi important que celui qui se profile avec le changement climatique  - Qu’est mise en question une « civilisation industrielle », initiée il y a 1000 ans au Moyen-Âge, du fait de son inadaptation au changement climatique, et du fait aussi que surgissent des technologies qui transforment profondément la nature et l’humain  - Qu’est remis en cause un ordre du monde dominé par l’Occident depuis la Renaissance il y a cinq siècles   Comment l’humanité va-t-elle faire face aux défis qui se profilent ?  Humanité, dont les populations semblent incapables de se déprendre des habitudes de vie, des addictions au pouvoir, à l’argent, à la guerre…Mais qui sont aussi capables d’apprentissages, de réinventions, de métamorphoses…  Il est donc important de se demander ce qui va se passer au fil de ce siècle et au-delà, en dépit de la difficulté d’un tel exercice   Alors que la plupart des exercices de prospective ne vont guère au-delà de 2050, nous avons choisi le siècle.  Il  y a très peu d’exercice de prospective sur le long terme. Alors que cette temporalitéi est un moyen d’explorer des futurs inconnus - plausibles ou imaginaires - avec des accents mis sur les bifurcations possibles, les changements de visions du monde, les grandes mutations structurelles   Cet exercice de prospective désire offrir  des éléments pour construire des visions du 21ème siècle et anticiper en quelque sorte ses possibles évolutions       </vt:lpstr>
      <vt:lpstr>Pour cet exercice, nous avons retenu la méta- méthode, qui est en quelque sorte la marque de fabrique de la SFdP « CAP »   Phase I – Comprendre  Phase II – Anticiper  Phase III – Proposer  Dans la  phase I - on réalise un diagnostic focalisé sur les principales forces, « les mégatrends », qui influenceront le devenir des sociétés humaines – on dessine des « cartes », en quelque sorte  Dans la phase ii -  on esquisse des scénarios sur ce qui peut arriver à l’humanité, des scénarios « positifs » ou souhaitables et des scénarios « négatifs » ou à éviter – on trace des « routes » possibles en quelque sorte      </vt:lpstr>
      <vt:lpstr>Présentation PowerPoint</vt:lpstr>
      <vt:lpstr>Présentation PowerPoint</vt:lpstr>
      <vt:lpstr>Présentation PowerPoint</vt:lpstr>
      <vt:lpstr>Phase II – Anticiper    </vt:lpstr>
      <vt:lpstr>Présentation PowerPoint</vt:lpstr>
      <vt:lpstr>Présentation PowerPoint</vt:lpstr>
      <vt:lpstr>Présentation PowerPoint</vt:lpstr>
      <vt:lpstr>Exercices de prospective conduits par la SFdP ayant donné lieu à publication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Prospective, de quoi s’agit-il?</dc:title>
  <dc:creator>Christine AFRIAT</dc:creator>
  <cp:lastModifiedBy>christine afriat</cp:lastModifiedBy>
  <cp:revision>124</cp:revision>
  <dcterms:created xsi:type="dcterms:W3CDTF">2021-02-09T13:56:25Z</dcterms:created>
  <dcterms:modified xsi:type="dcterms:W3CDTF">2025-09-09T14:36:59Z</dcterms:modified>
</cp:coreProperties>
</file>