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59" r:id="rId5"/>
    <p:sldId id="261" r:id="rId6"/>
    <p:sldId id="258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D9A55-104B-48AD-B6DD-672B2EAEEAEC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6B7B-7CC0-47C9-A9AD-15E936DE5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72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E956C7-3366-495C-111A-780F4E145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1AE0F54-ACEF-EE61-C982-C54D49FF1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626DF1-2B82-4B7F-A006-BF76F96A1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2BC8-00F1-47D8-90B4-6176E2E0C0E7}" type="datetime1">
              <a:rPr lang="fr-FR" smtClean="0"/>
              <a:t>08/01/2026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B6B9C3-490F-4C9F-26C0-684560779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9BA04A-FEDB-015A-90DF-CAEF8C5FD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207D-67BB-4FBA-AFC8-EECDB8B70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56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47EB39-089F-BA7A-0ED5-A4EB65699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7D2DD91-388B-C5CD-D985-06C2D7A03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21C119-2158-AA22-E6FA-1A3D1B471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4EDE-9AF9-471D-B4E0-7D4463EBD098}" type="datetime1">
              <a:rPr lang="fr-FR" smtClean="0"/>
              <a:t>08/01/2026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C078AC-BE0B-7539-2D9C-CCBFD15B3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264150-1EAC-B73A-B157-2912AEA5E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207D-67BB-4FBA-AFC8-EECDB8B70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13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3B45F5B-741E-B70D-DE0F-6076110AE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85D4EFF-1988-BE63-075A-D12292C68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8F3AF1-1296-28CE-7701-5DD63B03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A182-206C-4202-97AC-C67291BA7E29}" type="datetime1">
              <a:rPr lang="fr-FR" smtClean="0"/>
              <a:t>08/01/2026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F21617-0195-EB24-DD92-4A279A51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EB6C9D-96A5-635A-900E-00B13CBE7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207D-67BB-4FBA-AFC8-EECDB8B70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00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E32D1-CA2F-7CCF-B518-6A9CB6655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D549EE-014C-3703-584F-059C23115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4D26BB-0121-66F4-149D-308E7B8AD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346E-7112-463A-A41A-E2F6CCE62DB0}" type="datetime1">
              <a:rPr lang="fr-FR" smtClean="0"/>
              <a:t>08/01/2026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4299E7-1F06-DCF5-A0E8-3ABD0728D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BAAB12-47B0-5A0E-EBE6-E75F883CB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207D-67BB-4FBA-AFC8-EECDB8B70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21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E3FF1A-EECF-8C29-E1F6-CC3BD7401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0EE707-DD8B-79C2-7845-B2CF9146B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A1D1F8-EC4A-BF9F-544D-54F87A11E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E57E-4D4B-45AE-8683-4FCF433ACB7B}" type="datetime1">
              <a:rPr lang="fr-FR" smtClean="0"/>
              <a:t>08/01/2026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C9A732-B330-A2A8-2FD6-CD376F35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AFAA52-63DD-5696-2C47-7656CD81F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207D-67BB-4FBA-AFC8-EECDB8B70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22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1C0569-B8CE-1EFB-5EFD-932CA4455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613F08-AAB5-9C23-798E-7264AD3F2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3D007B-7A4C-1D5E-57B7-3B1574517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70DF94-9D87-FB36-F3BE-9DFC4D3F1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556F-3C4B-4D3A-B212-BC673ED89C22}" type="datetime1">
              <a:rPr lang="fr-FR" smtClean="0"/>
              <a:t>08/01/2026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88CBFF-F4C3-8858-2D83-47AEDE948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44BB75-592C-F60C-2ABF-74CDCE9F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207D-67BB-4FBA-AFC8-EECDB8B70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8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93A2A8-6F72-324A-05B5-DB6D5C44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4540C4-9107-9E0F-CB28-C87378EB6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F73090-4EFA-41A3-02A4-7F9250FAA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63F2C8C-0418-C511-18ED-84662AE7D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870DC1F-4C05-D75C-1D4E-654F8544BB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8D35F27-5B24-F9B2-34FD-2D4E539A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6235-8402-434A-BA52-8AC1AA79D385}" type="datetime1">
              <a:rPr lang="fr-FR" smtClean="0"/>
              <a:t>08/01/2026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1A0B259-F679-7696-FAB7-03BEF5FAB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A156476-4D71-E125-93A9-E5CC2E5EA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207D-67BB-4FBA-AFC8-EECDB8B70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59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77294C-2136-141B-6D0B-26356921F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5B972DD-047F-CE0D-3970-5C1ACDA5F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DD59-A4FB-4B5E-8905-70BD4E2E8369}" type="datetime1">
              <a:rPr lang="fr-FR" smtClean="0"/>
              <a:t>08/01/2026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3AEF6E-C40D-2B91-C17F-0EC254FA5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AEBF9D-7EF7-BC11-E48C-50335924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207D-67BB-4FBA-AFC8-EECDB8B70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45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9DBE48-C7D8-AB66-2650-268C53BD9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FA18F-735E-4D2F-9640-6F6CEFCD0768}" type="datetime1">
              <a:rPr lang="fr-FR" smtClean="0"/>
              <a:t>08/01/2026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12C10F2-E824-7883-34B9-215ABCF23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805E8F-7C80-19BA-8896-1AB169EFA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207D-67BB-4FBA-AFC8-EECDB8B70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97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8A8F82-D6D8-B685-9C69-65575384D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F169EC-3BA2-1011-760B-201A88A7E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C1C4F2-A9BA-6ACC-494F-665809158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298A66-2858-1F28-A046-9EAFF47D3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54E5-DD2E-4A20-82E1-DCE0990161F1}" type="datetime1">
              <a:rPr lang="fr-FR" smtClean="0"/>
              <a:t>08/01/2026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F21241-85BB-D5C8-8BA6-ABDBC490F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B20B8E-629C-3EDA-EA66-C4A7409B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207D-67BB-4FBA-AFC8-EECDB8B70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09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8F9B1B-B81F-24CD-D283-4BDEF48A2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653E65C-0044-1396-730E-392D3CC42C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5CA7F0-85C2-0E33-3FC6-313D5393E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EB1C02-BE7B-B4C5-1E4C-153FBE7BF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787D-0215-40E0-8000-315C16C9FE93}" type="datetime1">
              <a:rPr lang="fr-FR" smtClean="0"/>
              <a:t>08/01/2026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EE561B-85B8-CB80-6566-988F2DFAE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4F4ABE-BB26-B5B0-B3DF-09C0FA74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207D-67BB-4FBA-AFC8-EECDB8B70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44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750ABF1-D538-0417-CF06-FFF457FA5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AED2DB-3BCC-42AF-9B44-C29F10A0E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39BD65-7212-2E84-026A-4D3E747F64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C38F4-F0F8-44FF-A3E1-ED2976BA4198}" type="datetime1">
              <a:rPr lang="fr-FR" smtClean="0"/>
              <a:t>08/01/2026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1188C9-D772-2FC0-5DFA-D4F9901BC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C7A676-D586-CF4A-8FA3-2630F8040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C207D-67BB-4FBA-AFC8-EECDB8B70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99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.svg"/><Relationship Id="rId4" Type="http://schemas.openxmlformats.org/officeDocument/2006/relationships/image" Target="../media/image14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a-botanica.org/projets/sauvages-de-ma-rue/" TargetMode="External"/><Relationship Id="rId2" Type="http://schemas.openxmlformats.org/officeDocument/2006/relationships/hyperlink" Target="http://www.qubs.fr/operation-escargo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://www.changing-natures.org/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8E3867-56BD-65ED-70EB-20BD1899B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0288" y="429206"/>
            <a:ext cx="9144000" cy="1843393"/>
          </a:xfrm>
        </p:spPr>
        <p:txBody>
          <a:bodyPr/>
          <a:lstStyle/>
          <a:p>
            <a:r>
              <a:rPr lang="fr-FR" b="1" dirty="0"/>
              <a:t>Présentation des projets de Sciences Participatives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A591D1-3D38-78E8-5583-CA68FEA748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  </a:t>
            </a:r>
          </a:p>
        </p:txBody>
      </p:sp>
      <p:pic>
        <p:nvPicPr>
          <p:cNvPr id="5" name="Graphique 4" descr="Logo Histoires de Nature">
            <a:extLst>
              <a:ext uri="{FF2B5EF4-FFF2-40B4-BE49-F238E27FC236}">
                <a16:creationId xmlns:a16="http://schemas.microsoft.com/office/drawing/2014/main" id="{1358C81A-B9EC-0500-8BAA-F1CC9CE6E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0096" y="4626281"/>
            <a:ext cx="4244298" cy="1753382"/>
          </a:xfrm>
          <a:prstGeom prst="rect">
            <a:avLst/>
          </a:prstGeom>
        </p:spPr>
      </p:pic>
      <p:pic>
        <p:nvPicPr>
          <p:cNvPr id="7" name="Graphique 6" descr="Logo QUBS">
            <a:extLst>
              <a:ext uri="{FF2B5EF4-FFF2-40B4-BE49-F238E27FC236}">
                <a16:creationId xmlns:a16="http://schemas.microsoft.com/office/drawing/2014/main" id="{3975A493-C64A-FE14-67B2-510F1ABC5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057" y="2956117"/>
            <a:ext cx="4600575" cy="1384071"/>
          </a:xfrm>
          <a:prstGeom prst="rect">
            <a:avLst/>
          </a:prstGeom>
        </p:spPr>
      </p:pic>
      <p:pic>
        <p:nvPicPr>
          <p:cNvPr id="9" name="Image 8" descr="Logo Sauvages de ma rue">
            <a:extLst>
              <a:ext uri="{FF2B5EF4-FFF2-40B4-BE49-F238E27FC236}">
                <a16:creationId xmlns:a16="http://schemas.microsoft.com/office/drawing/2014/main" id="{5BEB97F2-21D3-6287-D850-153E89B411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7" y="2918520"/>
            <a:ext cx="4881056" cy="14488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B74CE2-7D6D-880C-FAA2-F3DC1F409128}"/>
              </a:ext>
            </a:extLst>
          </p:cNvPr>
          <p:cNvSpPr/>
          <p:nvPr/>
        </p:nvSpPr>
        <p:spPr>
          <a:xfrm flipV="1">
            <a:off x="0" y="6665757"/>
            <a:ext cx="12192000" cy="1922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064CE58-8558-F677-F344-4629649BDF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316" y="113328"/>
            <a:ext cx="1220358" cy="6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0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13F177-B7AA-9DE4-3EED-70F62A8AA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Opération escargots 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72AA444-16D7-310A-5BD1-77F2708A3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327"/>
            <a:ext cx="10515600" cy="3926655"/>
          </a:xfrm>
        </p:spPr>
        <p:txBody>
          <a:bodyPr/>
          <a:lstStyle/>
          <a:p>
            <a:pPr marL="0" indent="0">
              <a:buNone/>
            </a:pPr>
            <a:r>
              <a:rPr lang="fr-FR" sz="3200" dirty="0"/>
              <a:t>Objectifs</a:t>
            </a:r>
          </a:p>
          <a:p>
            <a:endParaRPr lang="fr-FR" sz="2400" dirty="0"/>
          </a:p>
          <a:p>
            <a:r>
              <a:rPr lang="fr-FR" sz="2400" b="1" dirty="0"/>
              <a:t>Assurer un suivi </a:t>
            </a:r>
            <a:r>
              <a:rPr lang="fr-FR" sz="2400" dirty="0"/>
              <a:t>des populations d’espèces communes vivant au contact de l’homme;</a:t>
            </a:r>
          </a:p>
          <a:p>
            <a:r>
              <a:rPr lang="fr-FR" sz="2400" b="1" dirty="0"/>
              <a:t>Mieux comprendre </a:t>
            </a:r>
            <a:r>
              <a:rPr lang="fr-FR" sz="2400" dirty="0"/>
              <a:t>l’importance des jardins pour la conservation des espèces communes;</a:t>
            </a:r>
          </a:p>
          <a:p>
            <a:r>
              <a:rPr lang="fr-FR" sz="2400" b="1" dirty="0"/>
              <a:t>Éveiller l’attention </a:t>
            </a:r>
            <a:r>
              <a:rPr lang="fr-FR" sz="2400" dirty="0"/>
              <a:t>du grand public sur la nature méconnue qui vit près de nous;</a:t>
            </a:r>
          </a:p>
          <a:p>
            <a:r>
              <a:rPr lang="fr-FR" sz="2400" b="1" dirty="0"/>
              <a:t>Attirer l’attention </a:t>
            </a:r>
            <a:r>
              <a:rPr lang="fr-FR" sz="2400" dirty="0"/>
              <a:t>sur l’impact que chacun de nous peut avoir sur cette nature par des activités quotidiennes telles que le jardinage.</a:t>
            </a:r>
          </a:p>
          <a:p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72CE34-CF72-DE5D-4CE3-F7D29F8BF780}"/>
              </a:ext>
            </a:extLst>
          </p:cNvPr>
          <p:cNvSpPr/>
          <p:nvPr/>
        </p:nvSpPr>
        <p:spPr>
          <a:xfrm flipV="1">
            <a:off x="0" y="6665757"/>
            <a:ext cx="12192000" cy="192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A6173D9-97EB-CC42-FDE4-17D627D59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316" y="113328"/>
            <a:ext cx="1220358" cy="693585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945E52-CF57-5FE6-5238-1BF78F33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79547"/>
            <a:ext cx="2743200" cy="365125"/>
          </a:xfrm>
        </p:spPr>
        <p:txBody>
          <a:bodyPr/>
          <a:lstStyle/>
          <a:p>
            <a:fld id="{848C207D-67BB-4FBA-AFC8-EECDB8B70732}" type="slidenum">
              <a:rPr lang="fr-FR" smtClean="0"/>
              <a:t>2</a:t>
            </a:fld>
            <a:endParaRPr lang="fr-FR" dirty="0"/>
          </a:p>
        </p:txBody>
      </p:sp>
      <p:pic>
        <p:nvPicPr>
          <p:cNvPr id="8" name="Image 7" descr="Logo QUBS">
            <a:extLst>
              <a:ext uri="{FF2B5EF4-FFF2-40B4-BE49-F238E27FC236}">
                <a16:creationId xmlns:a16="http://schemas.microsoft.com/office/drawing/2014/main" id="{6BDB0D54-FF04-FAFB-EC12-1015AEF05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0120"/>
            <a:ext cx="2330246" cy="110937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F5A75E7-BB6C-6C4A-9B00-041EE5A81CA2}"/>
              </a:ext>
            </a:extLst>
          </p:cNvPr>
          <p:cNvSpPr txBox="1"/>
          <p:nvPr/>
        </p:nvSpPr>
        <p:spPr>
          <a:xfrm>
            <a:off x="304800" y="5876322"/>
            <a:ext cx="6184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accent2"/>
                </a:solidFill>
              </a:rPr>
              <a:t>A noter : ce programme est réalisable toute l’année</a:t>
            </a:r>
          </a:p>
        </p:txBody>
      </p:sp>
    </p:spTree>
    <p:extLst>
      <p:ext uri="{BB962C8B-B14F-4D97-AF65-F5344CB8AC3E}">
        <p14:creationId xmlns:p14="http://schemas.microsoft.com/office/powerpoint/2010/main" val="204074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13A71-BDC9-5F9F-5233-9BDE236C1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E217F5-6291-1F9C-F5F8-35638730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133"/>
            <a:ext cx="10515600" cy="1325563"/>
          </a:xfrm>
        </p:spPr>
        <p:txBody>
          <a:bodyPr/>
          <a:lstStyle/>
          <a:p>
            <a:r>
              <a:rPr lang="fr-F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Comment participer ?</a:t>
            </a:r>
          </a:p>
        </p:txBody>
      </p:sp>
      <p:pic>
        <p:nvPicPr>
          <p:cNvPr id="4" name="Espace réservé du contenu 3" descr="Etapes du projet Opération escargots">
            <a:extLst>
              <a:ext uri="{FF2B5EF4-FFF2-40B4-BE49-F238E27FC236}">
                <a16:creationId xmlns:a16="http://schemas.microsoft.com/office/drawing/2014/main" id="{B661666B-5F94-6905-485A-04CFA0AA2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9451"/>
            <a:ext cx="10515600" cy="4091278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51B6EB9-71BF-66B8-02F4-1ADA76352E9F}"/>
              </a:ext>
            </a:extLst>
          </p:cNvPr>
          <p:cNvSpPr txBox="1"/>
          <p:nvPr/>
        </p:nvSpPr>
        <p:spPr>
          <a:xfrm>
            <a:off x="78658" y="6098577"/>
            <a:ext cx="623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Attention</a:t>
            </a:r>
            <a:r>
              <a:rPr lang="fr-FR" i="1" dirty="0"/>
              <a:t> : il faut compter 4 semaines entre l’étape 1 et l’étape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CDD823-3C20-BFC9-AEA4-35523441D1E2}"/>
              </a:ext>
            </a:extLst>
          </p:cNvPr>
          <p:cNvSpPr/>
          <p:nvPr/>
        </p:nvSpPr>
        <p:spPr>
          <a:xfrm flipV="1">
            <a:off x="0" y="6665757"/>
            <a:ext cx="12192000" cy="192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420B7C7-C9AE-2DB8-8E86-255568371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316" y="113328"/>
            <a:ext cx="1220358" cy="693585"/>
          </a:xfrm>
          <a:prstGeom prst="rect">
            <a:avLst/>
          </a:prstGeom>
        </p:spPr>
      </p:pic>
      <p:pic>
        <p:nvPicPr>
          <p:cNvPr id="8" name="Image 7" descr="Logo QUBS">
            <a:extLst>
              <a:ext uri="{FF2B5EF4-FFF2-40B4-BE49-F238E27FC236}">
                <a16:creationId xmlns:a16="http://schemas.microsoft.com/office/drawing/2014/main" id="{37DA5437-EBEB-E541-FFA1-DDAAD68B19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22" y="249229"/>
            <a:ext cx="2330246" cy="1109370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FC00AE6-1F3B-EC9A-D217-87540AE26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3716" y="6350480"/>
            <a:ext cx="2743200" cy="365125"/>
          </a:xfrm>
        </p:spPr>
        <p:txBody>
          <a:bodyPr/>
          <a:lstStyle/>
          <a:p>
            <a:fld id="{848C207D-67BB-4FBA-AFC8-EECDB8B7073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88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32024F-C2C7-C8F2-A30B-F7185ED74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Sauvages de ma rue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3BCC719E-612B-AC5D-0859-380F12882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435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/>
              <a:t>Objectifs</a:t>
            </a:r>
          </a:p>
          <a:p>
            <a:endParaRPr lang="fr-FR" sz="2400" b="1" dirty="0"/>
          </a:p>
          <a:p>
            <a:r>
              <a:rPr lang="fr-FR" sz="2400" b="1" dirty="0"/>
              <a:t>Sensibiliser le grand public</a:t>
            </a:r>
            <a:r>
              <a:rPr lang="fr-FR" sz="2400" dirty="0"/>
              <a:t> à la flore sauvage urbaine par l'action;</a:t>
            </a:r>
          </a:p>
          <a:p>
            <a:r>
              <a:rPr lang="fr-FR" sz="2400" b="1" dirty="0"/>
              <a:t>Recenser</a:t>
            </a:r>
            <a:r>
              <a:rPr lang="fr-FR" sz="2400" dirty="0"/>
              <a:t> les espèces présentes en milieu urbain afin de mieux connaître leur répartition;</a:t>
            </a:r>
          </a:p>
          <a:p>
            <a:r>
              <a:rPr lang="fr-FR" sz="2400" b="1" dirty="0"/>
              <a:t>Alimenter</a:t>
            </a:r>
            <a:r>
              <a:rPr lang="fr-FR" sz="2400" dirty="0"/>
              <a:t> une base de données libres au service de la </a:t>
            </a:r>
            <a:r>
              <a:rPr lang="fr-FR" sz="2400" b="1" dirty="0"/>
              <a:t>recherche en écologie urbaine.</a:t>
            </a:r>
            <a:endParaRPr lang="fr-FR" sz="2400" dirty="0"/>
          </a:p>
        </p:txBody>
      </p:sp>
      <p:pic>
        <p:nvPicPr>
          <p:cNvPr id="13" name="Image 12" descr="Logo Sauvages de ma rue">
            <a:extLst>
              <a:ext uri="{FF2B5EF4-FFF2-40B4-BE49-F238E27FC236}">
                <a16:creationId xmlns:a16="http://schemas.microsoft.com/office/drawing/2014/main" id="{4FE69B25-0057-F471-6883-F6DDFA557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3860"/>
            <a:ext cx="1597127" cy="15480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506603-E68E-40D4-9A4A-E05C438C581F}"/>
              </a:ext>
            </a:extLst>
          </p:cNvPr>
          <p:cNvSpPr/>
          <p:nvPr/>
        </p:nvSpPr>
        <p:spPr>
          <a:xfrm flipV="1">
            <a:off x="0" y="6665757"/>
            <a:ext cx="12192000" cy="192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5743FE6-483E-0B92-C688-0D84FE72D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316" y="113328"/>
            <a:ext cx="1220358" cy="693585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8B814B-AFC6-4F43-5944-843B8DF3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79547"/>
            <a:ext cx="2743200" cy="365125"/>
          </a:xfrm>
        </p:spPr>
        <p:txBody>
          <a:bodyPr/>
          <a:lstStyle/>
          <a:p>
            <a:fld id="{848C207D-67BB-4FBA-AFC8-EECDB8B70732}" type="slidenum">
              <a:rPr lang="fr-FR" smtClean="0"/>
              <a:t>4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DE66B05-CC66-A12A-AA0C-A490C1421077}"/>
              </a:ext>
            </a:extLst>
          </p:cNvPr>
          <p:cNvSpPr txBox="1"/>
          <p:nvPr/>
        </p:nvSpPr>
        <p:spPr>
          <a:xfrm>
            <a:off x="304800" y="5876322"/>
            <a:ext cx="6184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accent2"/>
                </a:solidFill>
              </a:rPr>
              <a:t>A noter : ce programme est réalisable toute l’année</a:t>
            </a:r>
          </a:p>
        </p:txBody>
      </p:sp>
    </p:spTree>
    <p:extLst>
      <p:ext uri="{BB962C8B-B14F-4D97-AF65-F5344CB8AC3E}">
        <p14:creationId xmlns:p14="http://schemas.microsoft.com/office/powerpoint/2010/main" val="155112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6B8FD-3D39-4EB6-0BDD-E0627AD28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04E7AE-8903-A7A5-ACD3-611CAC0B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966"/>
            <a:ext cx="10515600" cy="981894"/>
          </a:xfrm>
        </p:spPr>
        <p:txBody>
          <a:bodyPr/>
          <a:lstStyle/>
          <a:p>
            <a:r>
              <a:rPr lang="fr-F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Comment participer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937123-28F0-78DB-0C93-64088179E83E}"/>
              </a:ext>
            </a:extLst>
          </p:cNvPr>
          <p:cNvSpPr/>
          <p:nvPr/>
        </p:nvSpPr>
        <p:spPr>
          <a:xfrm flipV="1">
            <a:off x="0" y="6665757"/>
            <a:ext cx="12192000" cy="192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CE777C-434B-6C42-487B-93A78D866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316" y="113328"/>
            <a:ext cx="1220358" cy="693585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663C3C-67DA-E958-EE50-D2D633115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3716" y="6350282"/>
            <a:ext cx="2743200" cy="365125"/>
          </a:xfrm>
        </p:spPr>
        <p:txBody>
          <a:bodyPr/>
          <a:lstStyle/>
          <a:p>
            <a:fld id="{848C207D-67BB-4FBA-AFC8-EECDB8B70732}" type="slidenum">
              <a:rPr lang="fr-FR" smtClean="0"/>
              <a:t>5</a:t>
            </a:fld>
            <a:endParaRPr lang="fr-FR" dirty="0"/>
          </a:p>
        </p:txBody>
      </p:sp>
      <p:pic>
        <p:nvPicPr>
          <p:cNvPr id="7" name="Image 6" descr="Logo Sauvages de ma rue">
            <a:extLst>
              <a:ext uri="{FF2B5EF4-FFF2-40B4-BE49-F238E27FC236}">
                <a16:creationId xmlns:a16="http://schemas.microsoft.com/office/drawing/2014/main" id="{64B347C4-2B39-BCA4-40E3-BCD9FFDB8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505" y="18033"/>
            <a:ext cx="1597127" cy="1548092"/>
          </a:xfrm>
          <a:prstGeom prst="rect">
            <a:avLst/>
          </a:prstGeom>
        </p:spPr>
      </p:pic>
      <p:grpSp>
        <p:nvGrpSpPr>
          <p:cNvPr id="4" name="Groupe 3" descr="Etapes du projet Sauvages de ma rue">
            <a:extLst>
              <a:ext uri="{FF2B5EF4-FFF2-40B4-BE49-F238E27FC236}">
                <a16:creationId xmlns:a16="http://schemas.microsoft.com/office/drawing/2014/main" id="{C4965D8C-DBBC-9FE9-4F29-464BFC039103}"/>
              </a:ext>
            </a:extLst>
          </p:cNvPr>
          <p:cNvGrpSpPr/>
          <p:nvPr/>
        </p:nvGrpSpPr>
        <p:grpSpPr>
          <a:xfrm>
            <a:off x="757647" y="1933167"/>
            <a:ext cx="10596153" cy="4365548"/>
            <a:chOff x="757647" y="1933167"/>
            <a:chExt cx="10596153" cy="4365548"/>
          </a:xfrm>
        </p:grpSpPr>
        <p:pic>
          <p:nvPicPr>
            <p:cNvPr id="9" name="Espace réservé du contenu 7">
              <a:extLst>
                <a:ext uri="{FF2B5EF4-FFF2-40B4-BE49-F238E27FC236}">
                  <a16:creationId xmlns:a16="http://schemas.microsoft.com/office/drawing/2014/main" id="{42C4B804-23BF-6218-3DC3-EFE7FE2E5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349"/>
            <a:stretch>
              <a:fillRect/>
            </a:stretch>
          </p:blipFill>
          <p:spPr>
            <a:xfrm>
              <a:off x="951162" y="1933167"/>
              <a:ext cx="6654304" cy="1984815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2A0159D-D206-2B8C-D107-990C1CEDF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9" t="31324" r="50386" b="37406"/>
            <a:stretch>
              <a:fillRect/>
            </a:stretch>
          </p:blipFill>
          <p:spPr>
            <a:xfrm>
              <a:off x="8339800" y="1973354"/>
              <a:ext cx="3014000" cy="1904440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83D678FC-9D8B-D363-ABA5-DDB6E933B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99" b="6261"/>
            <a:stretch>
              <a:fillRect/>
            </a:stretch>
          </p:blipFill>
          <p:spPr>
            <a:xfrm>
              <a:off x="4701097" y="4334674"/>
              <a:ext cx="6543071" cy="1964041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0EA0A0DA-544A-3B7A-5702-3A302EBC4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57" t="31559" b="38773"/>
            <a:stretch>
              <a:fillRect/>
            </a:stretch>
          </p:blipFill>
          <p:spPr>
            <a:xfrm>
              <a:off x="757647" y="4340285"/>
              <a:ext cx="3097884" cy="1952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0262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E6ECAE-E1A0-788A-46CB-EAF551244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Histoires de nature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C9C6AE-27A8-490E-6DA8-7688942B7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45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sz="3200" dirty="0"/>
              <a:t>Objectifs</a:t>
            </a:r>
          </a:p>
          <a:p>
            <a:endParaRPr lang="fr-FR" dirty="0"/>
          </a:p>
          <a:p>
            <a:r>
              <a:rPr lang="fr-FR" sz="2400" b="1" dirty="0"/>
              <a:t>Interroger</a:t>
            </a:r>
            <a:r>
              <a:rPr lang="fr-FR" sz="2400" dirty="0"/>
              <a:t> les savoirs locaux, les expériences personnelles et les représentations des impacts humains sur la nature;</a:t>
            </a:r>
          </a:p>
          <a:p>
            <a:r>
              <a:rPr lang="fr-FR" sz="2400" b="1" dirty="0"/>
              <a:t>Restituer les points de vue </a:t>
            </a:r>
            <a:r>
              <a:rPr lang="fr-FR" sz="2400" dirty="0"/>
              <a:t>familiers et intimes sur les transformations de notre environnement;</a:t>
            </a:r>
          </a:p>
          <a:p>
            <a:r>
              <a:rPr lang="fr-FR" sz="2400" b="1" dirty="0"/>
              <a:t>Dégager de nouvelles perspectives </a:t>
            </a:r>
            <a:r>
              <a:rPr lang="fr-FR" sz="2400" dirty="0"/>
              <a:t>sur les bouleversements de la nature issus, notamment, de la crise de la biodiversité et du changement climatique.</a:t>
            </a:r>
          </a:p>
        </p:txBody>
      </p:sp>
      <p:pic>
        <p:nvPicPr>
          <p:cNvPr id="5" name="Graphique 4" descr="Logo Histoires de Nature">
            <a:extLst>
              <a:ext uri="{FF2B5EF4-FFF2-40B4-BE49-F238E27FC236}">
                <a16:creationId xmlns:a16="http://schemas.microsoft.com/office/drawing/2014/main" id="{B9DF3A4F-7B7F-360D-D3AE-5DC9B6807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6256" y="365125"/>
            <a:ext cx="3227131" cy="13331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788653-E7AA-10EC-8BC0-432EC5E3E70B}"/>
              </a:ext>
            </a:extLst>
          </p:cNvPr>
          <p:cNvSpPr/>
          <p:nvPr/>
        </p:nvSpPr>
        <p:spPr>
          <a:xfrm flipV="1">
            <a:off x="0" y="6665757"/>
            <a:ext cx="12192000" cy="1922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BE5D7CC-F594-9D19-DCD7-94B43EA2D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316" y="113328"/>
            <a:ext cx="1220358" cy="693585"/>
          </a:xfrm>
          <a:prstGeom prst="rect">
            <a:avLst/>
          </a:prstGeom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B44611A-D4F9-249B-6852-FE38416C2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60812"/>
            <a:ext cx="2743200" cy="365125"/>
          </a:xfrm>
        </p:spPr>
        <p:txBody>
          <a:bodyPr/>
          <a:lstStyle/>
          <a:p>
            <a:fld id="{848C207D-67BB-4FBA-AFC8-EECDB8B70732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5406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4AD53-CC49-FE15-FF6C-0AFC78C66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B0FB08-461F-D685-F573-9508C15C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966"/>
            <a:ext cx="10515600" cy="981894"/>
          </a:xfrm>
        </p:spPr>
        <p:txBody>
          <a:bodyPr/>
          <a:lstStyle/>
          <a:p>
            <a:r>
              <a:rPr lang="fr-F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Comment participer ?</a:t>
            </a:r>
          </a:p>
        </p:txBody>
      </p:sp>
      <p:grpSp>
        <p:nvGrpSpPr>
          <p:cNvPr id="4" name="Groupe 3" descr="Etapes du projet Histoires de Nature">
            <a:extLst>
              <a:ext uri="{FF2B5EF4-FFF2-40B4-BE49-F238E27FC236}">
                <a16:creationId xmlns:a16="http://schemas.microsoft.com/office/drawing/2014/main" id="{34BDF805-6C2F-33FB-A309-7E3F48FACB39}"/>
              </a:ext>
            </a:extLst>
          </p:cNvPr>
          <p:cNvGrpSpPr/>
          <p:nvPr/>
        </p:nvGrpSpPr>
        <p:grpSpPr>
          <a:xfrm>
            <a:off x="568121" y="1951155"/>
            <a:ext cx="11036750" cy="4223655"/>
            <a:chOff x="568121" y="1951155"/>
            <a:chExt cx="11036750" cy="4223655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5E6431AF-1109-6054-F63B-5BCAC72FC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5637" r="11731" b="70448"/>
            <a:stretch>
              <a:fillRect/>
            </a:stretch>
          </p:blipFill>
          <p:spPr>
            <a:xfrm>
              <a:off x="568121" y="2350724"/>
              <a:ext cx="4247536" cy="1170040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85916D67-7053-1F8B-5E83-510EB8562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7792" y="1951155"/>
              <a:ext cx="2847079" cy="1969179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B9E73D0D-E270-9814-0584-EF5AAE07F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326" y="4641533"/>
              <a:ext cx="4419983" cy="1310754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F64B70AA-D76C-F30C-3654-A974CB6EE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687" y="4419010"/>
              <a:ext cx="3773751" cy="1755800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F7783660-609F-BE9A-0D26-0C2A8354C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1805" y="2012120"/>
              <a:ext cx="2389839" cy="1847248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090B505-F55A-6793-03DA-B9EAF01A5EA7}"/>
              </a:ext>
            </a:extLst>
          </p:cNvPr>
          <p:cNvSpPr/>
          <p:nvPr/>
        </p:nvSpPr>
        <p:spPr>
          <a:xfrm flipV="1">
            <a:off x="0" y="6665757"/>
            <a:ext cx="12192000" cy="1922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562FD9A-AE5F-0A4A-54A1-0E78D4C10A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316" y="113328"/>
            <a:ext cx="1220358" cy="693585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C8596F-8D99-F8DC-4E00-79811DDA7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9303" y="6369327"/>
            <a:ext cx="2743200" cy="365125"/>
          </a:xfrm>
        </p:spPr>
        <p:txBody>
          <a:bodyPr/>
          <a:lstStyle/>
          <a:p>
            <a:fld id="{848C207D-67BB-4FBA-AFC8-EECDB8B70732}" type="slidenum">
              <a:rPr lang="fr-FR" smtClean="0"/>
              <a:t>7</a:t>
            </a:fld>
            <a:endParaRPr lang="fr-FR" dirty="0"/>
          </a:p>
        </p:txBody>
      </p:sp>
      <p:pic>
        <p:nvPicPr>
          <p:cNvPr id="7" name="Graphique 6" descr="Logo Histoires de Nature">
            <a:extLst>
              <a:ext uri="{FF2B5EF4-FFF2-40B4-BE49-F238E27FC236}">
                <a16:creationId xmlns:a16="http://schemas.microsoft.com/office/drawing/2014/main" id="{7C86EEF4-EE58-0749-F508-EDE80CEFDD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8078" y="187997"/>
            <a:ext cx="3227131" cy="133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77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157C3C-74E3-9E97-DB12-EF702D68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en savoir plus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D8FE9E-301E-38F4-C103-FB1649AA8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926" y="2248413"/>
            <a:ext cx="11216148" cy="2952852"/>
          </a:xfrm>
        </p:spPr>
        <p:txBody>
          <a:bodyPr/>
          <a:lstStyle/>
          <a:p>
            <a:r>
              <a:rPr lang="fr-FR" dirty="0"/>
              <a:t>Opération escargots : </a:t>
            </a:r>
            <a:r>
              <a:rPr lang="fr-FR" dirty="0">
                <a:hlinkClick r:id="rId2"/>
              </a:rPr>
              <a:t>www.qubs.fr/operation-escargots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Sauvages de ma rue : </a:t>
            </a:r>
            <a:r>
              <a:rPr lang="fr-FR" dirty="0">
                <a:hlinkClick r:id="rId3"/>
              </a:rPr>
              <a:t>www.tela-botanica.org/projets/sauvages-de-ma-rue/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Histoires de nature : </a:t>
            </a:r>
            <a:r>
              <a:rPr lang="fr-FR" dirty="0">
                <a:hlinkClick r:id="rId4"/>
              </a:rPr>
              <a:t>www.changing-natures.org/fr/</a:t>
            </a:r>
            <a:r>
              <a:rPr lang="fr-FR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E6876-EB2F-7681-2A04-7BB98CAA8AE8}"/>
              </a:ext>
            </a:extLst>
          </p:cNvPr>
          <p:cNvSpPr/>
          <p:nvPr/>
        </p:nvSpPr>
        <p:spPr>
          <a:xfrm flipV="1">
            <a:off x="0" y="6665757"/>
            <a:ext cx="12192000" cy="1922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741AAC6-52E1-B129-F019-E603124AA2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82413"/>
            <a:ext cx="1220358" cy="693585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8A119D-69EA-2BCA-4DC8-E0CE3B23F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96753"/>
            <a:ext cx="2743200" cy="365125"/>
          </a:xfrm>
        </p:spPr>
        <p:txBody>
          <a:bodyPr/>
          <a:lstStyle/>
          <a:p>
            <a:fld id="{848C207D-67BB-4FBA-AFC8-EECDB8B70732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02390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280</Words>
  <Application>Microsoft Office PowerPoint</Application>
  <PresentationFormat>Grand écran</PresentationFormat>
  <Paragraphs>40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des projets de Sciences Participatives</vt:lpstr>
      <vt:lpstr>1. Opération escargots </vt:lpstr>
      <vt:lpstr>1. Comment participer ?</vt:lpstr>
      <vt:lpstr>2. Sauvages de ma rue</vt:lpstr>
      <vt:lpstr>2. Comment participer ?</vt:lpstr>
      <vt:lpstr>3. Histoires de nature</vt:lpstr>
      <vt:lpstr>3. Comment participer ?</vt:lpstr>
      <vt:lpstr>Pour en savoir plus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Charlotte Boyer</dc:creator>
  <cp:lastModifiedBy>Charlotte Boyer</cp:lastModifiedBy>
  <cp:revision>11</cp:revision>
  <dcterms:created xsi:type="dcterms:W3CDTF">2025-12-17T12:41:55Z</dcterms:created>
  <dcterms:modified xsi:type="dcterms:W3CDTF">2026-01-08T08:56:33Z</dcterms:modified>
</cp:coreProperties>
</file>