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689" r:id="rId2"/>
    <p:sldMasterId id="2147483697" r:id="rId3"/>
  </p:sldMasterIdLst>
  <p:notesMasterIdLst>
    <p:notesMasterId r:id="rId46"/>
  </p:notesMasterIdLst>
  <p:sldIdLst>
    <p:sldId id="280" r:id="rId4"/>
    <p:sldId id="282" r:id="rId5"/>
    <p:sldId id="283" r:id="rId6"/>
    <p:sldId id="311" r:id="rId7"/>
    <p:sldId id="310" r:id="rId8"/>
    <p:sldId id="284" r:id="rId9"/>
    <p:sldId id="285" r:id="rId10"/>
    <p:sldId id="290" r:id="rId11"/>
    <p:sldId id="286" r:id="rId12"/>
    <p:sldId id="287" r:id="rId13"/>
    <p:sldId id="288" r:id="rId14"/>
    <p:sldId id="291" r:id="rId15"/>
    <p:sldId id="292" r:id="rId16"/>
    <p:sldId id="293" r:id="rId17"/>
    <p:sldId id="294" r:id="rId18"/>
    <p:sldId id="295" r:id="rId19"/>
    <p:sldId id="322" r:id="rId20"/>
    <p:sldId id="296" r:id="rId21"/>
    <p:sldId id="323" r:id="rId22"/>
    <p:sldId id="297" r:id="rId23"/>
    <p:sldId id="298" r:id="rId24"/>
    <p:sldId id="299" r:id="rId25"/>
    <p:sldId id="301" r:id="rId26"/>
    <p:sldId id="317" r:id="rId27"/>
    <p:sldId id="300" r:id="rId28"/>
    <p:sldId id="312" r:id="rId29"/>
    <p:sldId id="302" r:id="rId30"/>
    <p:sldId id="315" r:id="rId31"/>
    <p:sldId id="303" r:id="rId32"/>
    <p:sldId id="304" r:id="rId33"/>
    <p:sldId id="316" r:id="rId34"/>
    <p:sldId id="305" r:id="rId35"/>
    <p:sldId id="319" r:id="rId36"/>
    <p:sldId id="306" r:id="rId37"/>
    <p:sldId id="307" r:id="rId38"/>
    <p:sldId id="308" r:id="rId39"/>
    <p:sldId id="318" r:id="rId40"/>
    <p:sldId id="309" r:id="rId41"/>
    <p:sldId id="320" r:id="rId42"/>
    <p:sldId id="313" r:id="rId43"/>
    <p:sldId id="314" r:id="rId44"/>
    <p:sldId id="321" r:id="rId45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2F31"/>
    <a:srgbClr val="483B25"/>
    <a:srgbClr val="313B42"/>
    <a:srgbClr val="23303B"/>
    <a:srgbClr val="283C4E"/>
    <a:srgbClr val="5D4012"/>
    <a:srgbClr val="6A582B"/>
    <a:srgbClr val="4B555F"/>
    <a:srgbClr val="9A9BA0"/>
    <a:srgbClr val="1A2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7" autoAdjust="0"/>
    <p:restoredTop sz="94661"/>
  </p:normalViewPr>
  <p:slideViewPr>
    <p:cSldViewPr snapToGrid="0" snapToObjects="1">
      <p:cViewPr>
        <p:scale>
          <a:sx n="160" d="100"/>
          <a:sy n="160" d="100"/>
        </p:scale>
        <p:origin x="376" y="101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85B4E-B76D-4810-A6D2-35843C3D9219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8ACD7-F644-4348-8A88-C701CDDF84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849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2538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8974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395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C43A6-86ED-EE1D-700C-4591FB5B3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59F90C3-353F-E68C-EA05-2A3F6FBB9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F5008DB-F8C4-B60D-6B1D-F4841CC17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434866-17D7-7AC3-FA55-ADA5F1010C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8ACD7-F644-4348-8A88-C701CDDF841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766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B03BCF5-CD56-BF6C-438C-809085A0E0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36054" y="183078"/>
            <a:ext cx="2152886" cy="12235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645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ec logo UVED_Text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1517214F-F214-64AA-809B-1E4682C1CE4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1175" y="1788607"/>
            <a:ext cx="11139488" cy="4602667"/>
          </a:xfrm>
          <a:prstGeom prst="rect">
            <a:avLst/>
          </a:prstGeom>
        </p:spPr>
        <p:txBody>
          <a:bodyPr/>
          <a:lstStyle>
            <a:lvl1pPr marL="444500" indent="-444500">
              <a:lnSpc>
                <a:spcPct val="100000"/>
              </a:lnSpc>
              <a:spcBef>
                <a:spcPts val="1800"/>
              </a:spcBef>
              <a:buClr>
                <a:srgbClr val="75AADC"/>
              </a:buClr>
              <a:buFont typeface="Wingdings" panose="05000000000000000000" pitchFamily="2" charset="2"/>
              <a:buChar char=""/>
              <a:defRPr sz="1800"/>
            </a:lvl1pPr>
            <a:lvl2pPr marL="812800" indent="-355600">
              <a:lnSpc>
                <a:spcPct val="100000"/>
              </a:lnSpc>
              <a:spcBef>
                <a:spcPts val="1200"/>
              </a:spcBef>
              <a:buClr>
                <a:srgbClr val="75AADC"/>
              </a:buClr>
              <a:buFont typeface="Wingdings 3" panose="05040102010807070707" pitchFamily="18" charset="2"/>
              <a:buChar char="Ê"/>
              <a:defRPr sz="1800">
                <a:latin typeface="+mj-lt"/>
              </a:defRPr>
            </a:lvl2pPr>
            <a:lvl3pPr marL="1041400" indent="-228600">
              <a:lnSpc>
                <a:spcPct val="100000"/>
              </a:lnSpc>
              <a:spcBef>
                <a:spcPts val="600"/>
              </a:spcBef>
              <a:buClr>
                <a:srgbClr val="75AADC"/>
              </a:buClr>
              <a:buFont typeface="Wingdings" panose="05000000000000000000" pitchFamily="2" charset="2"/>
              <a:buChar char=""/>
              <a:defRPr sz="1600"/>
            </a:lvl3pPr>
            <a:lvl4pPr marL="1219200" indent="-177800">
              <a:lnSpc>
                <a:spcPct val="100000"/>
              </a:lnSpc>
              <a:spcBef>
                <a:spcPts val="600"/>
              </a:spcBef>
              <a:buClr>
                <a:srgbClr val="75AADC"/>
              </a:buClr>
              <a:buFont typeface="Calibri" panose="020F0502020204030204" pitchFamily="34" charset="0"/>
              <a:buChar char="◦"/>
              <a:defRPr sz="1600">
                <a:latin typeface="+mj-lt"/>
              </a:defRPr>
            </a:lvl4pPr>
            <a:lvl5pPr marL="1498600" indent="-266700">
              <a:lnSpc>
                <a:spcPct val="100000"/>
              </a:lnSpc>
              <a:spcBef>
                <a:spcPts val="600"/>
              </a:spcBef>
              <a:buClr>
                <a:srgbClr val="75AADC"/>
              </a:buClr>
              <a:buFont typeface="Calibri" panose="020F0502020204030204" pitchFamily="34" charset="0"/>
              <a:buChar char="‒"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432378D4-72F1-163E-48EA-284C3985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  <a:prstGeom prst="rect">
            <a:avLst/>
          </a:prstGeom>
        </p:spPr>
        <p:txBody>
          <a:bodyPr/>
          <a:lstStyle>
            <a:lvl1pPr algn="ctr">
              <a:tabLst>
                <a:tab pos="5019675" algn="l"/>
              </a:tabLst>
              <a:defRPr sz="3200" b="1">
                <a:solidFill>
                  <a:srgbClr val="255F93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94774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ec logo UVED_Text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1517214F-F214-64AA-809B-1E4682C1CE4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1175" y="1789199"/>
            <a:ext cx="11139488" cy="4604400"/>
          </a:xfrm>
          <a:prstGeom prst="rect">
            <a:avLst/>
          </a:prstGeom>
        </p:spPr>
        <p:txBody>
          <a:bodyPr numCol="2" spcCol="360000"/>
          <a:lstStyle>
            <a:lvl1pPr marL="444500" indent="-444500">
              <a:lnSpc>
                <a:spcPct val="100000"/>
              </a:lnSpc>
              <a:spcBef>
                <a:spcPts val="1800"/>
              </a:spcBef>
              <a:buClr>
                <a:srgbClr val="75AADC"/>
              </a:buClr>
              <a:buFont typeface="Wingdings" panose="05000000000000000000" pitchFamily="2" charset="2"/>
              <a:buChar char=""/>
              <a:defRPr sz="1800"/>
            </a:lvl1pPr>
            <a:lvl2pPr marL="812800" indent="-355600">
              <a:lnSpc>
                <a:spcPct val="100000"/>
              </a:lnSpc>
              <a:spcBef>
                <a:spcPts val="1200"/>
              </a:spcBef>
              <a:buClr>
                <a:srgbClr val="75AADC"/>
              </a:buClr>
              <a:buFont typeface="Wingdings 3" panose="05040102010807070707" pitchFamily="18" charset="2"/>
              <a:buChar char="Ê"/>
              <a:defRPr sz="1800">
                <a:latin typeface="+mj-lt"/>
              </a:defRPr>
            </a:lvl2pPr>
            <a:lvl3pPr marL="1041400" indent="-228600">
              <a:lnSpc>
                <a:spcPct val="100000"/>
              </a:lnSpc>
              <a:spcBef>
                <a:spcPts val="600"/>
              </a:spcBef>
              <a:buClr>
                <a:srgbClr val="75AADC"/>
              </a:buClr>
              <a:buFont typeface="Wingdings" panose="05000000000000000000" pitchFamily="2" charset="2"/>
              <a:buChar char=""/>
              <a:defRPr sz="1600"/>
            </a:lvl3pPr>
            <a:lvl4pPr marL="1219200" indent="-177800">
              <a:lnSpc>
                <a:spcPct val="100000"/>
              </a:lnSpc>
              <a:spcBef>
                <a:spcPts val="600"/>
              </a:spcBef>
              <a:buClr>
                <a:srgbClr val="75AADC"/>
              </a:buClr>
              <a:buFont typeface="Calibri" panose="020F0502020204030204" pitchFamily="34" charset="0"/>
              <a:buChar char="◦"/>
              <a:defRPr sz="1600">
                <a:latin typeface="+mj-lt"/>
              </a:defRPr>
            </a:lvl4pPr>
            <a:lvl5pPr marL="1498600" indent="-266700">
              <a:lnSpc>
                <a:spcPct val="100000"/>
              </a:lnSpc>
              <a:spcBef>
                <a:spcPts val="600"/>
              </a:spcBef>
              <a:buClr>
                <a:srgbClr val="75AADC"/>
              </a:buClr>
              <a:buFont typeface="Calibri" panose="020F0502020204030204" pitchFamily="34" charset="0"/>
              <a:buChar char="‒"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432378D4-72F1-163E-48EA-284C3985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1" kern="1200" dirty="0">
                <a:solidFill>
                  <a:srgbClr val="255F9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9875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ec logo UVED_San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32378D4-72F1-163E-48EA-284C3985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1" kern="1200" dirty="0">
                <a:solidFill>
                  <a:srgbClr val="255F9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61072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logo UVED_Text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1517214F-F214-64AA-809B-1E4682C1CE4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1175" y="1788607"/>
            <a:ext cx="11139488" cy="4602667"/>
          </a:xfrm>
          <a:prstGeom prst="rect">
            <a:avLst/>
          </a:prstGeom>
        </p:spPr>
        <p:txBody>
          <a:bodyPr/>
          <a:lstStyle>
            <a:lvl1pPr marL="444500" indent="-444500">
              <a:lnSpc>
                <a:spcPct val="100000"/>
              </a:lnSpc>
              <a:spcBef>
                <a:spcPts val="1800"/>
              </a:spcBef>
              <a:buClr>
                <a:srgbClr val="75AADC"/>
              </a:buClr>
              <a:buFont typeface="Wingdings" panose="05000000000000000000" pitchFamily="2" charset="2"/>
              <a:buChar char=""/>
              <a:defRPr sz="1800"/>
            </a:lvl1pPr>
            <a:lvl2pPr marL="812800" indent="-355600">
              <a:lnSpc>
                <a:spcPct val="100000"/>
              </a:lnSpc>
              <a:spcBef>
                <a:spcPts val="1200"/>
              </a:spcBef>
              <a:buClr>
                <a:srgbClr val="75AADC"/>
              </a:buClr>
              <a:buFont typeface="Wingdings 3" panose="05040102010807070707" pitchFamily="18" charset="2"/>
              <a:buChar char="Ê"/>
              <a:defRPr sz="1800">
                <a:latin typeface="+mj-lt"/>
              </a:defRPr>
            </a:lvl2pPr>
            <a:lvl3pPr marL="1041400" indent="-228600">
              <a:lnSpc>
                <a:spcPct val="100000"/>
              </a:lnSpc>
              <a:spcBef>
                <a:spcPts val="600"/>
              </a:spcBef>
              <a:buClr>
                <a:srgbClr val="75AADC"/>
              </a:buClr>
              <a:buFont typeface="Wingdings" panose="05000000000000000000" pitchFamily="2" charset="2"/>
              <a:buChar char=""/>
              <a:defRPr sz="1600"/>
            </a:lvl3pPr>
            <a:lvl4pPr marL="1219200" indent="-177800">
              <a:lnSpc>
                <a:spcPct val="100000"/>
              </a:lnSpc>
              <a:spcBef>
                <a:spcPts val="600"/>
              </a:spcBef>
              <a:buClr>
                <a:srgbClr val="75AADC"/>
              </a:buClr>
              <a:buFont typeface="Calibri" panose="020F0502020204030204" pitchFamily="34" charset="0"/>
              <a:buChar char="◦"/>
              <a:defRPr sz="1600">
                <a:latin typeface="+mj-lt"/>
              </a:defRPr>
            </a:lvl4pPr>
            <a:lvl5pPr marL="1498600" indent="-266700">
              <a:lnSpc>
                <a:spcPct val="100000"/>
              </a:lnSpc>
              <a:spcBef>
                <a:spcPts val="600"/>
              </a:spcBef>
              <a:buClr>
                <a:srgbClr val="75AADC"/>
              </a:buClr>
              <a:buFont typeface="Calibri" panose="020F0502020204030204" pitchFamily="34" charset="0"/>
              <a:buChar char="‒"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432378D4-72F1-163E-48EA-284C3985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1" kern="1200" dirty="0">
                <a:solidFill>
                  <a:srgbClr val="255F9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3102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logo UVED_Text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1517214F-F214-64AA-809B-1E4682C1CE4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1175" y="1789199"/>
            <a:ext cx="11139488" cy="4604400"/>
          </a:xfrm>
          <a:prstGeom prst="rect">
            <a:avLst/>
          </a:prstGeom>
        </p:spPr>
        <p:txBody>
          <a:bodyPr numCol="2" spcCol="360000"/>
          <a:lstStyle>
            <a:lvl1pPr marL="444500" indent="-444500">
              <a:lnSpc>
                <a:spcPct val="100000"/>
              </a:lnSpc>
              <a:spcBef>
                <a:spcPts val="1800"/>
              </a:spcBef>
              <a:buClr>
                <a:srgbClr val="75AADC"/>
              </a:buClr>
              <a:buFont typeface="Wingdings" panose="05000000000000000000" pitchFamily="2" charset="2"/>
              <a:buChar char=""/>
              <a:defRPr sz="1800"/>
            </a:lvl1pPr>
            <a:lvl2pPr marL="812800" indent="-355600">
              <a:lnSpc>
                <a:spcPct val="100000"/>
              </a:lnSpc>
              <a:spcBef>
                <a:spcPts val="1200"/>
              </a:spcBef>
              <a:buClr>
                <a:srgbClr val="75AADC"/>
              </a:buClr>
              <a:buFont typeface="Wingdings 3" panose="05040102010807070707" pitchFamily="18" charset="2"/>
              <a:buChar char="Ê"/>
              <a:defRPr sz="1800">
                <a:latin typeface="+mj-lt"/>
              </a:defRPr>
            </a:lvl2pPr>
            <a:lvl3pPr marL="1041400" indent="-228600">
              <a:lnSpc>
                <a:spcPct val="100000"/>
              </a:lnSpc>
              <a:spcBef>
                <a:spcPts val="600"/>
              </a:spcBef>
              <a:buClr>
                <a:srgbClr val="75AADC"/>
              </a:buClr>
              <a:buFont typeface="Wingdings" panose="05000000000000000000" pitchFamily="2" charset="2"/>
              <a:buChar char=""/>
              <a:defRPr sz="1600"/>
            </a:lvl3pPr>
            <a:lvl4pPr marL="1219200" indent="-177800">
              <a:lnSpc>
                <a:spcPct val="100000"/>
              </a:lnSpc>
              <a:spcBef>
                <a:spcPts val="600"/>
              </a:spcBef>
              <a:buClr>
                <a:srgbClr val="75AADC"/>
              </a:buClr>
              <a:buFont typeface="Calibri" panose="020F0502020204030204" pitchFamily="34" charset="0"/>
              <a:buChar char="◦"/>
              <a:defRPr sz="1600">
                <a:latin typeface="+mj-lt"/>
              </a:defRPr>
            </a:lvl4pPr>
            <a:lvl5pPr marL="1498600" indent="-266700">
              <a:lnSpc>
                <a:spcPct val="100000"/>
              </a:lnSpc>
              <a:spcBef>
                <a:spcPts val="600"/>
              </a:spcBef>
              <a:buClr>
                <a:srgbClr val="75AADC"/>
              </a:buClr>
              <a:buFont typeface="Calibri" panose="020F0502020204030204" pitchFamily="34" charset="0"/>
              <a:buChar char="‒"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432378D4-72F1-163E-48EA-284C3985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1" kern="1200" dirty="0">
                <a:solidFill>
                  <a:srgbClr val="255F9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73195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logo UVED_San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32378D4-72F1-163E-48EA-284C3985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1" kern="1200" dirty="0">
                <a:solidFill>
                  <a:srgbClr val="255F9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32387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5FC3755-5414-7400-5760-ABFFC42406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82" r="82"/>
          <a:stretch/>
        </p:blipFill>
        <p:spPr>
          <a:xfrm>
            <a:off x="0" y="-14288"/>
            <a:ext cx="12192000" cy="68722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182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C645A0-76FF-F13A-61D7-9DADE4D4E3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655" y="0"/>
            <a:ext cx="12186689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696B2E8-6055-7B0A-D27A-65EC9366C7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53651" y="129994"/>
            <a:ext cx="880255" cy="591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25732A2-77A7-7512-446E-9114D0922968}"/>
              </a:ext>
            </a:extLst>
          </p:cNvPr>
          <p:cNvSpPr txBox="1"/>
          <p:nvPr userDrawn="1"/>
        </p:nvSpPr>
        <p:spPr>
          <a:xfrm>
            <a:off x="1917290" y="125013"/>
            <a:ext cx="10125225" cy="587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marL="0" indent="0" algn="r">
              <a:buNone/>
            </a:pPr>
            <a:r>
              <a:rPr lang="fr-FR" sz="2800" b="1" i="0" dirty="0">
                <a:solidFill>
                  <a:schemeClr val="bg1"/>
                </a:solidFill>
              </a:rPr>
              <a:t>Finitude et économie circulaire</a:t>
            </a:r>
            <a:r>
              <a:rPr lang="fr-FR" sz="2800" b="0" i="0" dirty="0">
                <a:solidFill>
                  <a:schemeClr val="bg1"/>
                </a:solidFill>
              </a:rPr>
              <a:t>, </a:t>
            </a:r>
            <a:r>
              <a:rPr lang="fr-FR" sz="2800" b="0" i="0" dirty="0">
                <a:solidFill>
                  <a:schemeClr val="bg1"/>
                </a:solidFill>
                <a:latin typeface="+mj-lt"/>
              </a:rPr>
              <a:t>avec Clément </a:t>
            </a:r>
            <a:r>
              <a:rPr lang="fr-FR" sz="2800" b="0" i="0" dirty="0" err="1">
                <a:solidFill>
                  <a:schemeClr val="bg1"/>
                </a:solidFill>
                <a:latin typeface="+mj-lt"/>
              </a:rPr>
              <a:t>Levard</a:t>
            </a:r>
            <a:endParaRPr lang="fr-FR" sz="2800" b="0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0A17E44-F84B-3924-1F6E-09EEF19FF030}"/>
              </a:ext>
            </a:extLst>
          </p:cNvPr>
          <p:cNvSpPr/>
          <p:nvPr userDrawn="1"/>
        </p:nvSpPr>
        <p:spPr>
          <a:xfrm>
            <a:off x="149485" y="851409"/>
            <a:ext cx="11893030" cy="5876597"/>
          </a:xfrm>
          <a:prstGeom prst="roundRect">
            <a:avLst>
              <a:gd name="adj" fmla="val 1944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453E093-B405-85F2-C996-A285F0B8444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0779293" y="5987846"/>
            <a:ext cx="1131896" cy="64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2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5702999-15CF-C6FE-0203-0D10FF7C90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655" y="0"/>
            <a:ext cx="12186689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CCEB8C-7FC7-C48E-9538-A332CC91BA8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53651" y="129994"/>
            <a:ext cx="880255" cy="591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C21FED8-0AE9-9685-56BB-AB7382BEB7E1}"/>
              </a:ext>
            </a:extLst>
          </p:cNvPr>
          <p:cNvSpPr txBox="1"/>
          <p:nvPr userDrawn="1"/>
        </p:nvSpPr>
        <p:spPr>
          <a:xfrm>
            <a:off x="1917290" y="125013"/>
            <a:ext cx="10125225" cy="587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marL="0" indent="0" algn="r">
              <a:buNone/>
            </a:pPr>
            <a:r>
              <a:rPr lang="fr-FR" sz="2800" b="1" i="0" dirty="0">
                <a:solidFill>
                  <a:schemeClr val="bg1"/>
                </a:solidFill>
              </a:rPr>
              <a:t>Finitude et économie circulaire</a:t>
            </a:r>
            <a:r>
              <a:rPr lang="fr-FR" sz="2800" b="0" i="0" dirty="0">
                <a:solidFill>
                  <a:schemeClr val="bg1"/>
                </a:solidFill>
              </a:rPr>
              <a:t>, </a:t>
            </a:r>
            <a:r>
              <a:rPr lang="fr-FR" sz="2800" b="0" i="0" dirty="0">
                <a:solidFill>
                  <a:schemeClr val="bg1"/>
                </a:solidFill>
                <a:latin typeface="+mj-lt"/>
              </a:rPr>
              <a:t>avec Clément </a:t>
            </a:r>
            <a:r>
              <a:rPr lang="fr-FR" sz="2800" b="0" i="0" dirty="0" err="1">
                <a:solidFill>
                  <a:schemeClr val="bg1"/>
                </a:solidFill>
                <a:latin typeface="+mj-lt"/>
              </a:rPr>
              <a:t>Levard</a:t>
            </a:r>
            <a:endParaRPr lang="fr-FR" sz="2800" b="0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3B2113B-2DE4-CBCB-EC5F-82D64377446A}"/>
              </a:ext>
            </a:extLst>
          </p:cNvPr>
          <p:cNvSpPr/>
          <p:nvPr userDrawn="1"/>
        </p:nvSpPr>
        <p:spPr>
          <a:xfrm>
            <a:off x="149485" y="851409"/>
            <a:ext cx="11893030" cy="5876597"/>
          </a:xfrm>
          <a:prstGeom prst="roundRect">
            <a:avLst>
              <a:gd name="adj" fmla="val 1944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99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2D2B6-77C7-0789-51FA-E429CABCB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D4C265-1494-5695-6BCA-A6E0136EABAF}"/>
              </a:ext>
            </a:extLst>
          </p:cNvPr>
          <p:cNvSpPr/>
          <p:nvPr/>
        </p:nvSpPr>
        <p:spPr>
          <a:xfrm>
            <a:off x="0" y="5124450"/>
            <a:ext cx="12191999" cy="1733550"/>
          </a:xfrm>
          <a:prstGeom prst="rect">
            <a:avLst/>
          </a:prstGeom>
          <a:gradFill>
            <a:gsLst>
              <a:gs pos="0">
                <a:srgbClr val="132A3D">
                  <a:alpha val="0"/>
                </a:srgbClr>
              </a:gs>
              <a:gs pos="100000">
                <a:srgbClr val="132A3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Sous-titre 2">
            <a:extLst>
              <a:ext uri="{FF2B5EF4-FFF2-40B4-BE49-F238E27FC236}">
                <a16:creationId xmlns:a16="http://schemas.microsoft.com/office/drawing/2014/main" id="{963156A6-93B5-9E02-563C-E2DD4A121E83}"/>
              </a:ext>
            </a:extLst>
          </p:cNvPr>
          <p:cNvSpPr txBox="1">
            <a:spLocks/>
          </p:cNvSpPr>
          <p:nvPr/>
        </p:nvSpPr>
        <p:spPr>
          <a:xfrm>
            <a:off x="843280" y="1872093"/>
            <a:ext cx="10505440" cy="1170827"/>
          </a:xfrm>
          <a:prstGeom prst="roundRect">
            <a:avLst/>
          </a:prstGeom>
          <a:noFill/>
          <a:effectLst/>
        </p:spPr>
        <p:txBody>
          <a:bodyPr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None/>
            </a:pPr>
            <a:r>
              <a:rPr lang="fr-FR" sz="60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101600" dist="76200" dir="2700000" algn="tl" rotWithShape="0">
                    <a:prstClr val="black">
                      <a:alpha val="40000"/>
                    </a:prstClr>
                  </a:outerShdw>
                </a:effectLst>
                <a:ea typeface="Calibri Light" panose="020F0302020204030204" pitchFamily="34" charset="0"/>
                <a:cs typeface="Calibri Light" panose="020F0302020204030204" pitchFamily="34" charset="0"/>
              </a:rPr>
              <a:t>Finitude et économie circulaire</a:t>
            </a:r>
            <a:endParaRPr lang="fr-FR" sz="4400" b="1" dirty="0">
              <a:ln w="3175">
                <a:noFill/>
              </a:ln>
              <a:solidFill>
                <a:schemeClr val="bg1"/>
              </a:solidFill>
              <a:effectLst>
                <a:outerShdw blurRad="101600" dist="76200" dir="2700000" algn="tl" rotWithShape="0">
                  <a:prstClr val="black">
                    <a:alpha val="40000"/>
                  </a:prstClr>
                </a:outerShdw>
              </a:effectLst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2D9607C-F042-BBE7-3D23-FD6F0B6225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2894" y="5589336"/>
            <a:ext cx="1189967" cy="804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74D1572-F124-B4B8-89BF-5886E99658C8}"/>
              </a:ext>
            </a:extLst>
          </p:cNvPr>
          <p:cNvSpPr txBox="1"/>
          <p:nvPr/>
        </p:nvSpPr>
        <p:spPr>
          <a:xfrm>
            <a:off x="2804162" y="3520668"/>
            <a:ext cx="6583678" cy="1126034"/>
          </a:xfrm>
          <a:prstGeom prst="roundRect">
            <a:avLst>
              <a:gd name="adj" fmla="val 20163"/>
            </a:avLst>
          </a:prstGeom>
          <a:solidFill>
            <a:schemeClr val="bg1">
              <a:alpha val="51000"/>
            </a:schemeClr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3000" dirty="0">
                <a:ln w="3175">
                  <a:noFill/>
                </a:ln>
                <a:solidFill>
                  <a:srgbClr val="272F31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avec Clément LEVARD (CNRS, CEREGE)</a:t>
            </a:r>
          </a:p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400" dirty="0">
                <a:ln w="3175">
                  <a:noFill/>
                </a:ln>
                <a:solidFill>
                  <a:srgbClr val="272F3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Vendredi 11 octobre 2024 à 12h</a:t>
            </a:r>
            <a:endParaRPr lang="fr-FR" sz="4000" dirty="0">
              <a:ln w="3175">
                <a:noFill/>
              </a:ln>
              <a:solidFill>
                <a:srgbClr val="272F31"/>
              </a:solidFill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2DFEF6-688C-79A7-861C-4D0466FD20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45" b="1845"/>
          <a:stretch/>
        </p:blipFill>
        <p:spPr>
          <a:xfrm>
            <a:off x="8985153" y="173003"/>
            <a:ext cx="1627295" cy="1460216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3" name="Image 2" descr="Une image contenant Graphique, Police, cercle, logo&#10;&#10;Description générée automatiquement">
            <a:extLst>
              <a:ext uri="{FF2B5EF4-FFF2-40B4-BE49-F238E27FC236}">
                <a16:creationId xmlns:a16="http://schemas.microsoft.com/office/drawing/2014/main" id="{B3F489ED-39E9-42FD-5584-94F692224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156" y="252047"/>
            <a:ext cx="1085340" cy="1085340"/>
          </a:xfrm>
          <a:prstGeom prst="rect">
            <a:avLst/>
          </a:prstGeom>
          <a:effectLst>
            <a:outerShdw blurRad="165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A0F4580-CFFD-1B72-0CE3-93CD0C1A9D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1820431" y="6019025"/>
            <a:ext cx="9577108" cy="46800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B5B81D10-E363-8A2E-3F42-3C4AC6DCA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394" y="309005"/>
            <a:ext cx="1176185" cy="9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14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FBF4B89-1154-6B72-783B-34C4548392C3}"/>
              </a:ext>
            </a:extLst>
          </p:cNvPr>
          <p:cNvSpPr txBox="1"/>
          <p:nvPr/>
        </p:nvSpPr>
        <p:spPr>
          <a:xfrm>
            <a:off x="6523880" y="2758894"/>
            <a:ext cx="29825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dirty="0"/>
              <a:t>Courbe de croissance de </a:t>
            </a:r>
          </a:p>
          <a:p>
            <a:pPr algn="ctr"/>
            <a:r>
              <a:rPr lang="fr-FR" sz="2200" dirty="0"/>
              <a:t>la population mondiale</a:t>
            </a:r>
          </a:p>
          <a:p>
            <a:pPr algn="ctr"/>
            <a:r>
              <a:rPr lang="fr-FR" sz="2200" dirty="0"/>
              <a:t>Depuis l’an 0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9DE1BA-1B1F-58BE-3085-1DEF4B2E9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63" b="14374"/>
          <a:stretch/>
        </p:blipFill>
        <p:spPr>
          <a:xfrm>
            <a:off x="1455216" y="1744077"/>
            <a:ext cx="4332312" cy="4609194"/>
          </a:xfrm>
          <a:prstGeom prst="rect">
            <a:avLst/>
          </a:prstGeom>
        </p:spPr>
      </p:pic>
      <p:sp>
        <p:nvSpPr>
          <p:cNvPr id="6" name="Titre 2">
            <a:extLst>
              <a:ext uri="{FF2B5EF4-FFF2-40B4-BE49-F238E27FC236}">
                <a16:creationId xmlns:a16="http://schemas.microsoft.com/office/drawing/2014/main" id="{D679A801-A89B-CEBE-9F31-BAC11F579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</p:spPr>
        <p:txBody>
          <a:bodyPr/>
          <a:lstStyle/>
          <a:p>
            <a:r>
              <a:rPr lang="fr-FR" dirty="0"/>
              <a:t>Tout s’accélère…</a:t>
            </a:r>
          </a:p>
        </p:txBody>
      </p:sp>
    </p:spTree>
    <p:extLst>
      <p:ext uri="{BB962C8B-B14F-4D97-AF65-F5344CB8AC3E}">
        <p14:creationId xmlns:p14="http://schemas.microsoft.com/office/powerpoint/2010/main" val="953829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6384E7F-ABF9-7F31-192C-9CCDA063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Tout s’accélère…</a:t>
            </a:r>
          </a:p>
        </p:txBody>
      </p:sp>
      <p:grpSp>
        <p:nvGrpSpPr>
          <p:cNvPr id="4" name="Grouper 20">
            <a:extLst>
              <a:ext uri="{FF2B5EF4-FFF2-40B4-BE49-F238E27FC236}">
                <a16:creationId xmlns:a16="http://schemas.microsoft.com/office/drawing/2014/main" id="{91262724-EF6B-F434-945D-B24D27D99839}"/>
              </a:ext>
            </a:extLst>
          </p:cNvPr>
          <p:cNvGrpSpPr/>
          <p:nvPr/>
        </p:nvGrpSpPr>
        <p:grpSpPr>
          <a:xfrm>
            <a:off x="7352385" y="2140225"/>
            <a:ext cx="4303160" cy="1153040"/>
            <a:chOff x="6161916" y="990523"/>
            <a:chExt cx="5737547" cy="1429765"/>
          </a:xfrm>
        </p:grpSpPr>
        <p:grpSp>
          <p:nvGrpSpPr>
            <p:cNvPr id="5" name="Grouper 6">
              <a:extLst>
                <a:ext uri="{FF2B5EF4-FFF2-40B4-BE49-F238E27FC236}">
                  <a16:creationId xmlns:a16="http://schemas.microsoft.com/office/drawing/2014/main" id="{7FF40DE7-ACFB-7709-4EE7-A194A6A900FC}"/>
                </a:ext>
              </a:extLst>
            </p:cNvPr>
            <p:cNvGrpSpPr/>
            <p:nvPr/>
          </p:nvGrpSpPr>
          <p:grpSpPr>
            <a:xfrm rot="954411">
              <a:off x="6161916" y="990523"/>
              <a:ext cx="5737547" cy="1429765"/>
              <a:chOff x="978278" y="2609619"/>
              <a:chExt cx="5737547" cy="1429765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E1BCAACB-9514-E1D2-5E2B-6005EEDAC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278" y="2715430"/>
                <a:ext cx="5543573" cy="1323954"/>
              </a:xfrm>
              <a:prstGeom prst="rect">
                <a:avLst/>
              </a:prstGeom>
            </p:spPr>
          </p:pic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3815A0A6-B546-3639-AE4F-F03131457D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49414" y="2609619"/>
                <a:ext cx="1266411" cy="334134"/>
              </a:xfrm>
              <a:prstGeom prst="rect">
                <a:avLst/>
              </a:prstGeom>
            </p:spPr>
          </p:pic>
        </p:grp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3D4EFD4-F2FD-73C1-CE47-EA81C83AB752}"/>
                </a:ext>
              </a:extLst>
            </p:cNvPr>
            <p:cNvSpPr txBox="1"/>
            <p:nvPr/>
          </p:nvSpPr>
          <p:spPr>
            <a:xfrm rot="954411">
              <a:off x="9556051" y="1380037"/>
              <a:ext cx="11590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09/09/22</a:t>
              </a:r>
            </a:p>
          </p:txBody>
        </p:sp>
      </p:grpSp>
      <p:grpSp>
        <p:nvGrpSpPr>
          <p:cNvPr id="9" name="Grouper 12">
            <a:extLst>
              <a:ext uri="{FF2B5EF4-FFF2-40B4-BE49-F238E27FC236}">
                <a16:creationId xmlns:a16="http://schemas.microsoft.com/office/drawing/2014/main" id="{6738DECB-DCE8-F3EA-4CD2-2440AE105189}"/>
              </a:ext>
            </a:extLst>
          </p:cNvPr>
          <p:cNvGrpSpPr/>
          <p:nvPr/>
        </p:nvGrpSpPr>
        <p:grpSpPr>
          <a:xfrm rot="20592344">
            <a:off x="1450991" y="2152112"/>
            <a:ext cx="4138311" cy="913164"/>
            <a:chOff x="643602" y="2717263"/>
            <a:chExt cx="4899972" cy="965414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C2E523F-4A4B-3A9A-580B-9FBD0E7AF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3225"/>
            <a:stretch/>
          </p:blipFill>
          <p:spPr>
            <a:xfrm>
              <a:off x="643602" y="2717263"/>
              <a:ext cx="4777685" cy="85799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C664B31-5F42-A44C-6B9B-E7280B40A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2460" y="3387994"/>
              <a:ext cx="1141114" cy="29468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CF6474B-E3FF-7761-FE80-AF3D58BBB97C}"/>
                </a:ext>
              </a:extLst>
            </p:cNvPr>
            <p:cNvSpPr txBox="1"/>
            <p:nvPr/>
          </p:nvSpPr>
          <p:spPr>
            <a:xfrm>
              <a:off x="3438366" y="3303577"/>
              <a:ext cx="1029324" cy="273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03/03/22</a:t>
              </a:r>
            </a:p>
          </p:txBody>
        </p:sp>
      </p:grpSp>
      <p:grpSp>
        <p:nvGrpSpPr>
          <p:cNvPr id="13" name="Grouper 16">
            <a:extLst>
              <a:ext uri="{FF2B5EF4-FFF2-40B4-BE49-F238E27FC236}">
                <a16:creationId xmlns:a16="http://schemas.microsoft.com/office/drawing/2014/main" id="{4D111419-D554-61E0-E1EB-9E0CFB8056CA}"/>
              </a:ext>
            </a:extLst>
          </p:cNvPr>
          <p:cNvGrpSpPr/>
          <p:nvPr/>
        </p:nvGrpSpPr>
        <p:grpSpPr>
          <a:xfrm rot="197118">
            <a:off x="784518" y="4908486"/>
            <a:ext cx="5422817" cy="971202"/>
            <a:chOff x="592116" y="3803962"/>
            <a:chExt cx="6882268" cy="985606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F24C0DA-5194-E362-2468-BB0E7ABC9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116" y="3803962"/>
              <a:ext cx="6571194" cy="758215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0F4E24E-5EBC-9EEC-BA9C-76B009B6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04069" y="4292411"/>
              <a:ext cx="1470315" cy="497157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2BF3D55-4C53-CECD-10C9-00E9253E7E4A}"/>
                </a:ext>
              </a:extLst>
            </p:cNvPr>
            <p:cNvSpPr txBox="1"/>
            <p:nvPr/>
          </p:nvSpPr>
          <p:spPr>
            <a:xfrm>
              <a:off x="4944135" y="4274526"/>
              <a:ext cx="1103286" cy="292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09/03/22</a:t>
              </a:r>
            </a:p>
          </p:txBody>
        </p:sp>
      </p:grpSp>
      <p:grpSp>
        <p:nvGrpSpPr>
          <p:cNvPr id="17" name="Grouper 21">
            <a:extLst>
              <a:ext uri="{FF2B5EF4-FFF2-40B4-BE49-F238E27FC236}">
                <a16:creationId xmlns:a16="http://schemas.microsoft.com/office/drawing/2014/main" id="{BD7A2A9E-F64E-0C38-AABA-D9AB7156D345}"/>
              </a:ext>
            </a:extLst>
          </p:cNvPr>
          <p:cNvGrpSpPr/>
          <p:nvPr/>
        </p:nvGrpSpPr>
        <p:grpSpPr>
          <a:xfrm rot="485271">
            <a:off x="6655250" y="3659399"/>
            <a:ext cx="4236285" cy="879299"/>
            <a:chOff x="4410831" y="3574339"/>
            <a:chExt cx="5054434" cy="944789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422A070-9208-4B08-57D9-8087BEDF6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10831" y="3574339"/>
              <a:ext cx="4831319" cy="740412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C8C6337-31C5-97AF-4241-58CB06C6D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31042" y="4098653"/>
              <a:ext cx="1434223" cy="420475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25514B0-8DAB-80C6-3F71-09E736E8CBAD}"/>
                </a:ext>
              </a:extLst>
            </p:cNvPr>
            <p:cNvSpPr txBox="1"/>
            <p:nvPr/>
          </p:nvSpPr>
          <p:spPr>
            <a:xfrm>
              <a:off x="7134906" y="4002654"/>
              <a:ext cx="1037216" cy="275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21/02/22</a:t>
              </a:r>
            </a:p>
          </p:txBody>
        </p:sp>
      </p:grpSp>
      <p:grpSp>
        <p:nvGrpSpPr>
          <p:cNvPr id="21" name="Grouper 25">
            <a:extLst>
              <a:ext uri="{FF2B5EF4-FFF2-40B4-BE49-F238E27FC236}">
                <a16:creationId xmlns:a16="http://schemas.microsoft.com/office/drawing/2014/main" id="{B014FB88-8C86-D20F-CE8C-F53213A4BF46}"/>
              </a:ext>
            </a:extLst>
          </p:cNvPr>
          <p:cNvGrpSpPr/>
          <p:nvPr/>
        </p:nvGrpSpPr>
        <p:grpSpPr>
          <a:xfrm rot="21087673">
            <a:off x="6516652" y="4810163"/>
            <a:ext cx="3215201" cy="972747"/>
            <a:chOff x="0" y="3936090"/>
            <a:chExt cx="4032923" cy="110711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FEFF11D-548F-AE11-33A3-8900CECFE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3936090"/>
              <a:ext cx="3784390" cy="83419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AF33AA4-0ABF-50B7-CC4D-B3A53C413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04115" y="4556270"/>
              <a:ext cx="1128808" cy="486937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EF8E0BA7-CE66-B674-753A-EFF26D523027}"/>
                </a:ext>
              </a:extLst>
            </p:cNvPr>
            <p:cNvSpPr txBox="1"/>
            <p:nvPr/>
          </p:nvSpPr>
          <p:spPr>
            <a:xfrm>
              <a:off x="2871812" y="4274183"/>
              <a:ext cx="1090419" cy="289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09/03/22</a:t>
              </a:r>
            </a:p>
          </p:txBody>
        </p:sp>
      </p:grpSp>
      <p:grpSp>
        <p:nvGrpSpPr>
          <p:cNvPr id="25" name="Grouper 29">
            <a:extLst>
              <a:ext uri="{FF2B5EF4-FFF2-40B4-BE49-F238E27FC236}">
                <a16:creationId xmlns:a16="http://schemas.microsoft.com/office/drawing/2014/main" id="{3CC77FA6-FF8D-ECCA-92DA-295CF1ED54E7}"/>
              </a:ext>
            </a:extLst>
          </p:cNvPr>
          <p:cNvGrpSpPr/>
          <p:nvPr/>
        </p:nvGrpSpPr>
        <p:grpSpPr>
          <a:xfrm>
            <a:off x="752019" y="3736314"/>
            <a:ext cx="5614974" cy="995195"/>
            <a:chOff x="403325" y="3923016"/>
            <a:chExt cx="6702060" cy="912550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17AFE57D-6EF5-16FE-97B4-AA52E0D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3325" y="3923016"/>
              <a:ext cx="6702060" cy="686939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59A95AD-3C3E-39B5-B8E5-8A61AEAAC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57610" y="4327966"/>
              <a:ext cx="1475799" cy="507600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6107905-1C14-A5E9-0865-8494D681B442}"/>
                </a:ext>
              </a:extLst>
            </p:cNvPr>
            <p:cNvSpPr txBox="1"/>
            <p:nvPr/>
          </p:nvSpPr>
          <p:spPr>
            <a:xfrm>
              <a:off x="4089356" y="4282227"/>
              <a:ext cx="1037629" cy="275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09/02/22</a:t>
              </a:r>
            </a:p>
          </p:txBody>
        </p: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143D051F-E16B-0CD5-9ADD-05AE30EB5C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91230" y="6079055"/>
            <a:ext cx="5238935" cy="610205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8BE83AF0-500D-693E-474C-D5F128FFBA99}"/>
              </a:ext>
            </a:extLst>
          </p:cNvPr>
          <p:cNvSpPr txBox="1"/>
          <p:nvPr/>
        </p:nvSpPr>
        <p:spPr>
          <a:xfrm>
            <a:off x="6444208" y="6349861"/>
            <a:ext cx="869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11/02/22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44BE7EA-A708-31F1-DCBE-6E65725B99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79832" y="6407895"/>
            <a:ext cx="977604" cy="3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0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E3B28E1-F6FE-D123-88DD-4B67482C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le numérique dans tout ça?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4EBFFA-1A37-F792-3C67-597FDA323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635" y="1907739"/>
            <a:ext cx="5112568" cy="42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74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B26242B-CC7D-44A2-9636-322E6A56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</p:spPr>
        <p:txBody>
          <a:bodyPr/>
          <a:lstStyle/>
          <a:p>
            <a:r>
              <a:rPr lang="fr-FR" dirty="0"/>
              <a:t>L’empreinte matière cachée du numérique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5E6D4B-9579-921F-04ED-D03B39439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810978"/>
            <a:ext cx="6622256" cy="33111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B4215E-4DF0-A020-7C2C-821091335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78844">
            <a:off x="1097513" y="2325245"/>
            <a:ext cx="4608512" cy="26030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7F24275-F601-89F4-4904-41BF6D6DCEC3}"/>
              </a:ext>
            </a:extLst>
          </p:cNvPr>
          <p:cNvSpPr txBox="1"/>
          <p:nvPr/>
        </p:nvSpPr>
        <p:spPr>
          <a:xfrm>
            <a:off x="5652120" y="2891098"/>
            <a:ext cx="275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XX  de matières premières?</a:t>
            </a:r>
          </a:p>
        </p:txBody>
      </p:sp>
    </p:spTree>
    <p:extLst>
      <p:ext uri="{BB962C8B-B14F-4D97-AF65-F5344CB8AC3E}">
        <p14:creationId xmlns:p14="http://schemas.microsoft.com/office/powerpoint/2010/main" val="1936369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C88C944-E5DF-0FCE-F913-BA6AFC929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810978"/>
            <a:ext cx="6622256" cy="33111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7BDB9A-BEBD-E069-3605-0FA534A63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78844">
            <a:off x="1097513" y="2325245"/>
            <a:ext cx="4608512" cy="26030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2188956-BE1D-5481-539F-B2EF91542B1E}"/>
              </a:ext>
            </a:extLst>
          </p:cNvPr>
          <p:cNvSpPr txBox="1"/>
          <p:nvPr/>
        </p:nvSpPr>
        <p:spPr>
          <a:xfrm>
            <a:off x="5364088" y="2891098"/>
            <a:ext cx="347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100-200 kg de matières premières!</a:t>
            </a:r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558376D9-7FA0-6F6E-E6D4-88163F0AF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</p:spPr>
        <p:txBody>
          <a:bodyPr/>
          <a:lstStyle/>
          <a:p>
            <a:r>
              <a:rPr lang="fr-FR" dirty="0"/>
              <a:t>L’empreinte matière cachée du numérique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54F6C54-6E84-741D-E165-296EA2162110}"/>
              </a:ext>
            </a:extLst>
          </p:cNvPr>
          <p:cNvSpPr txBox="1"/>
          <p:nvPr/>
        </p:nvSpPr>
        <p:spPr>
          <a:xfrm>
            <a:off x="10646798" y="3572710"/>
            <a:ext cx="12160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/>
              <a:t>ADEME-2018</a:t>
            </a:r>
          </a:p>
        </p:txBody>
      </p:sp>
    </p:spTree>
    <p:extLst>
      <p:ext uri="{BB962C8B-B14F-4D97-AF65-F5344CB8AC3E}">
        <p14:creationId xmlns:p14="http://schemas.microsoft.com/office/powerpoint/2010/main" val="1735897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7FE107B-1FB8-DB70-3004-384D97007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810978"/>
            <a:ext cx="6622256" cy="33111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1BEB87-DC40-1BBB-271A-09A3F98A6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78844">
            <a:off x="1097513" y="2325245"/>
            <a:ext cx="4608512" cy="26030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8352D2-0CD6-F083-4DDE-344216AFA537}"/>
              </a:ext>
            </a:extLst>
          </p:cNvPr>
          <p:cNvSpPr/>
          <p:nvPr/>
        </p:nvSpPr>
        <p:spPr>
          <a:xfrm>
            <a:off x="3995936" y="46912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rgbClr val="C0504D"/>
                </a:solidFill>
              </a:rPr>
              <a:t>1,3-1,6 milliards</a:t>
            </a:r>
            <a:r>
              <a:rPr lang="fr-FR" dirty="0"/>
              <a:t> smartphones vendus par an dans le monde ces dernières années!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8815505-DE1B-D63E-C0AE-50EADAAF2987}"/>
              </a:ext>
            </a:extLst>
          </p:cNvPr>
          <p:cNvSpPr txBox="1"/>
          <p:nvPr/>
        </p:nvSpPr>
        <p:spPr>
          <a:xfrm>
            <a:off x="5364088" y="2891098"/>
            <a:ext cx="347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100-200 kg de matières premières!</a:t>
            </a:r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CAAD6C69-B0C3-C064-71D2-20E61327A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</p:spPr>
        <p:txBody>
          <a:bodyPr/>
          <a:lstStyle/>
          <a:p>
            <a:r>
              <a:rPr lang="fr-FR" dirty="0"/>
              <a:t>L’empreinte matière cachée du numérique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2593D23-2422-3189-3F3A-7032C330F6AB}"/>
              </a:ext>
            </a:extLst>
          </p:cNvPr>
          <p:cNvSpPr txBox="1"/>
          <p:nvPr/>
        </p:nvSpPr>
        <p:spPr>
          <a:xfrm>
            <a:off x="10646798" y="3572710"/>
            <a:ext cx="12160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/>
              <a:t>ADEME-2018</a:t>
            </a:r>
          </a:p>
        </p:txBody>
      </p:sp>
    </p:spTree>
    <p:extLst>
      <p:ext uri="{BB962C8B-B14F-4D97-AF65-F5344CB8AC3E}">
        <p14:creationId xmlns:p14="http://schemas.microsoft.com/office/powerpoint/2010/main" val="2798035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B2EC049-AC12-CA66-F3E3-8E8AC2967E68}"/>
              </a:ext>
            </a:extLst>
          </p:cNvPr>
          <p:cNvSpPr txBox="1"/>
          <p:nvPr/>
        </p:nvSpPr>
        <p:spPr>
          <a:xfrm>
            <a:off x="7075686" y="1720452"/>
            <a:ext cx="1953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Aujourd’hui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AEB1C6-5F4E-59C9-9F2E-C4CF4FE52B72}"/>
              </a:ext>
            </a:extLst>
          </p:cNvPr>
          <p:cNvSpPr txBox="1"/>
          <p:nvPr/>
        </p:nvSpPr>
        <p:spPr>
          <a:xfrm>
            <a:off x="6730168" y="6184948"/>
            <a:ext cx="1734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XX</a:t>
            </a:r>
            <a:r>
              <a:rPr lang="fr-FR" sz="2400" dirty="0"/>
              <a:t> éléments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FCB5EEA-F1EE-7CE0-83E6-2BE277192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78844">
            <a:off x="5401398" y="2810784"/>
            <a:ext cx="4608512" cy="2603089"/>
          </a:xfrm>
          <a:prstGeom prst="rect">
            <a:avLst/>
          </a:prstGeom>
        </p:spPr>
      </p:pic>
      <p:sp>
        <p:nvSpPr>
          <p:cNvPr id="20" name="Titre 2">
            <a:extLst>
              <a:ext uri="{FF2B5EF4-FFF2-40B4-BE49-F238E27FC236}">
                <a16:creationId xmlns:a16="http://schemas.microsoft.com/office/drawing/2014/main" id="{5E15E514-A2EF-E55B-3B7B-FCC3F07A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</p:spPr>
        <p:txBody>
          <a:bodyPr/>
          <a:lstStyle/>
          <a:p>
            <a:r>
              <a:rPr lang="fr-FR" dirty="0"/>
              <a:t>L’empreinte matière cachée du numérique</a:t>
            </a:r>
          </a:p>
        </p:txBody>
      </p:sp>
    </p:spTree>
    <p:extLst>
      <p:ext uri="{BB962C8B-B14F-4D97-AF65-F5344CB8AC3E}">
        <p14:creationId xmlns:p14="http://schemas.microsoft.com/office/powerpoint/2010/main" val="1478904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97E19-F6AE-803F-C69A-7B788E39F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E5696A4-2B8B-0D26-7D82-1FF87DF5F5AF}"/>
              </a:ext>
            </a:extLst>
          </p:cNvPr>
          <p:cNvSpPr txBox="1"/>
          <p:nvPr/>
        </p:nvSpPr>
        <p:spPr>
          <a:xfrm>
            <a:off x="7075686" y="1720452"/>
            <a:ext cx="19532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Aujourd’hui</a:t>
            </a:r>
          </a:p>
          <a:p>
            <a:endParaRPr lang="fr-FR" sz="28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C9A5DDB-B822-A987-87D5-6CD9CE091FAF}"/>
              </a:ext>
            </a:extLst>
          </p:cNvPr>
          <p:cNvSpPr txBox="1"/>
          <p:nvPr/>
        </p:nvSpPr>
        <p:spPr>
          <a:xfrm>
            <a:off x="6730168" y="6184948"/>
            <a:ext cx="1734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XX</a:t>
            </a:r>
            <a:r>
              <a:rPr lang="fr-FR" sz="2400" dirty="0"/>
              <a:t> éléments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D2BEFF3-C45E-707C-6835-E7C21EA19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78844">
            <a:off x="5401398" y="2810784"/>
            <a:ext cx="4608512" cy="26030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1254F23-5745-E188-6E08-D9E82AE02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814" y="4456756"/>
            <a:ext cx="1800200" cy="18002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EF57133-0CA7-EA0B-9EF0-47EBE9AC6273}"/>
              </a:ext>
            </a:extLst>
          </p:cNvPr>
          <p:cNvSpPr txBox="1"/>
          <p:nvPr/>
        </p:nvSpPr>
        <p:spPr>
          <a:xfrm>
            <a:off x="8489889" y="4939604"/>
            <a:ext cx="12713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dirty="0">
                <a:solidFill>
                  <a:schemeClr val="bg1"/>
                </a:solidFill>
              </a:rPr>
              <a:t>94 </a:t>
            </a:r>
          </a:p>
          <a:p>
            <a:pPr algn="ctr"/>
            <a:r>
              <a:rPr lang="fr-FR" sz="2200" b="1" dirty="0">
                <a:solidFill>
                  <a:schemeClr val="bg1"/>
                </a:solidFill>
              </a:rPr>
              <a:t>éléments</a:t>
            </a:r>
          </a:p>
        </p:txBody>
      </p:sp>
      <p:sp>
        <p:nvSpPr>
          <p:cNvPr id="20" name="Titre 2">
            <a:extLst>
              <a:ext uri="{FF2B5EF4-FFF2-40B4-BE49-F238E27FC236}">
                <a16:creationId xmlns:a16="http://schemas.microsoft.com/office/drawing/2014/main" id="{5D9F8A25-B63F-EFEA-E807-BA87660E4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</p:spPr>
        <p:txBody>
          <a:bodyPr/>
          <a:lstStyle/>
          <a:p>
            <a:r>
              <a:rPr lang="fr-FR" dirty="0"/>
              <a:t>L’empreinte matière cachée du numérique</a:t>
            </a:r>
          </a:p>
        </p:txBody>
      </p:sp>
    </p:spTree>
    <p:extLst>
      <p:ext uri="{BB962C8B-B14F-4D97-AF65-F5344CB8AC3E}">
        <p14:creationId xmlns:p14="http://schemas.microsoft.com/office/powerpoint/2010/main" val="4176351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82723-3DFE-CC6E-9DCB-796A9D34A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47D04A7-1BEE-4573-4185-283E1F0C0D81}"/>
              </a:ext>
            </a:extLst>
          </p:cNvPr>
          <p:cNvSpPr txBox="1"/>
          <p:nvPr/>
        </p:nvSpPr>
        <p:spPr>
          <a:xfrm>
            <a:off x="7075686" y="1720452"/>
            <a:ext cx="1953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Aujourd’hui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E6B812C-06EC-5832-1FAD-B00575A8183E}"/>
              </a:ext>
            </a:extLst>
          </p:cNvPr>
          <p:cNvSpPr txBox="1"/>
          <p:nvPr/>
        </p:nvSpPr>
        <p:spPr>
          <a:xfrm>
            <a:off x="6730168" y="6184948"/>
            <a:ext cx="1723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55</a:t>
            </a:r>
            <a:r>
              <a:rPr lang="fr-FR" sz="2400" dirty="0"/>
              <a:t> éléments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0DF900F-7E24-B188-E8B2-9340B4B95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78844">
            <a:off x="5401398" y="2810784"/>
            <a:ext cx="4608512" cy="26030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CEA26DC-2FFB-D2FD-8FF8-EA507ECE6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814" y="4456756"/>
            <a:ext cx="1800200" cy="18002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181875D-B38A-D59C-1131-CD849587B4D8}"/>
              </a:ext>
            </a:extLst>
          </p:cNvPr>
          <p:cNvSpPr txBox="1"/>
          <p:nvPr/>
        </p:nvSpPr>
        <p:spPr>
          <a:xfrm>
            <a:off x="8489889" y="4939604"/>
            <a:ext cx="12713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dirty="0">
                <a:solidFill>
                  <a:schemeClr val="bg1"/>
                </a:solidFill>
              </a:rPr>
              <a:t>94 </a:t>
            </a:r>
          </a:p>
          <a:p>
            <a:pPr algn="ctr"/>
            <a:r>
              <a:rPr lang="fr-FR" sz="2200" b="1" dirty="0">
                <a:solidFill>
                  <a:schemeClr val="bg1"/>
                </a:solidFill>
              </a:rPr>
              <a:t>éléments</a:t>
            </a:r>
          </a:p>
        </p:txBody>
      </p:sp>
      <p:sp>
        <p:nvSpPr>
          <p:cNvPr id="2" name="Titre 2">
            <a:extLst>
              <a:ext uri="{FF2B5EF4-FFF2-40B4-BE49-F238E27FC236}">
                <a16:creationId xmlns:a16="http://schemas.microsoft.com/office/drawing/2014/main" id="{01335C21-5757-70F7-21C9-8A6425E8C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</p:spPr>
        <p:txBody>
          <a:bodyPr/>
          <a:lstStyle/>
          <a:p>
            <a:r>
              <a:rPr lang="fr-FR" dirty="0"/>
              <a:t>L’empreinte matière cachée du numérique</a:t>
            </a:r>
          </a:p>
        </p:txBody>
      </p:sp>
    </p:spTree>
    <p:extLst>
      <p:ext uri="{BB962C8B-B14F-4D97-AF65-F5344CB8AC3E}">
        <p14:creationId xmlns:p14="http://schemas.microsoft.com/office/powerpoint/2010/main" val="31498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C7E2B-F2C4-DF5E-6C7D-3F6084BF8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129083C-9A58-5700-96B5-EBB8C23E9F4C}"/>
              </a:ext>
            </a:extLst>
          </p:cNvPr>
          <p:cNvSpPr txBox="1"/>
          <p:nvPr/>
        </p:nvSpPr>
        <p:spPr>
          <a:xfrm>
            <a:off x="2899222" y="1720452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1990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E1D2173-D7CD-293E-803F-EAE3AB549900}"/>
              </a:ext>
            </a:extLst>
          </p:cNvPr>
          <p:cNvSpPr txBox="1"/>
          <p:nvPr/>
        </p:nvSpPr>
        <p:spPr>
          <a:xfrm>
            <a:off x="7075686" y="1720452"/>
            <a:ext cx="1953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Aujourd’hui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C13E7E1-9DE6-9588-BD66-AFC43A4AB3EE}"/>
              </a:ext>
            </a:extLst>
          </p:cNvPr>
          <p:cNvSpPr txBox="1"/>
          <p:nvPr/>
        </p:nvSpPr>
        <p:spPr>
          <a:xfrm>
            <a:off x="2899222" y="6184948"/>
            <a:ext cx="1723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29 éléments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517902-900C-E80D-E9F4-907D6DF28098}"/>
              </a:ext>
            </a:extLst>
          </p:cNvPr>
          <p:cNvSpPr txBox="1"/>
          <p:nvPr/>
        </p:nvSpPr>
        <p:spPr>
          <a:xfrm>
            <a:off x="6730168" y="6184948"/>
            <a:ext cx="1723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55</a:t>
            </a:r>
            <a:r>
              <a:rPr lang="fr-FR" sz="2400" dirty="0"/>
              <a:t> éléments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6D7FAA9-30C1-6DC5-4874-9844A5DB5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78844">
            <a:off x="5401398" y="2810784"/>
            <a:ext cx="4608512" cy="26030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1CEB62F-9AE8-4C89-69F0-F53B2CFFA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47" l="0" r="100000">
                        <a14:foregroundMark x1="61468" y1="56406" x2="61468" y2="56406"/>
                        <a14:foregroundMark x1="67418" y1="43984" x2="67418" y2="439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35126" y="2512540"/>
            <a:ext cx="2674182" cy="328498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06A9587-63EB-783B-3362-3B6959A5C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814" y="4456756"/>
            <a:ext cx="1800200" cy="18002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BA3C4D0-E2CB-81B5-5D51-5176F0D74C63}"/>
              </a:ext>
            </a:extLst>
          </p:cNvPr>
          <p:cNvSpPr txBox="1"/>
          <p:nvPr/>
        </p:nvSpPr>
        <p:spPr>
          <a:xfrm>
            <a:off x="8489889" y="4939604"/>
            <a:ext cx="12713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dirty="0">
                <a:solidFill>
                  <a:schemeClr val="bg1"/>
                </a:solidFill>
              </a:rPr>
              <a:t>94 </a:t>
            </a:r>
          </a:p>
          <a:p>
            <a:pPr algn="ctr"/>
            <a:r>
              <a:rPr lang="fr-FR" sz="2200" b="1" dirty="0">
                <a:solidFill>
                  <a:schemeClr val="bg1"/>
                </a:solidFill>
              </a:rPr>
              <a:t>éléments</a:t>
            </a:r>
          </a:p>
        </p:txBody>
      </p:sp>
      <p:sp>
        <p:nvSpPr>
          <p:cNvPr id="2" name="Titre 2">
            <a:extLst>
              <a:ext uri="{FF2B5EF4-FFF2-40B4-BE49-F238E27FC236}">
                <a16:creationId xmlns:a16="http://schemas.microsoft.com/office/drawing/2014/main" id="{5044EE2C-5CE5-00A4-1027-5391C98DD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</p:spPr>
        <p:txBody>
          <a:bodyPr/>
          <a:lstStyle/>
          <a:p>
            <a:r>
              <a:rPr lang="fr-FR" dirty="0"/>
              <a:t>L’empreinte matière cachée du numérique</a:t>
            </a:r>
          </a:p>
        </p:txBody>
      </p:sp>
    </p:spTree>
    <p:extLst>
      <p:ext uri="{BB962C8B-B14F-4D97-AF65-F5344CB8AC3E}">
        <p14:creationId xmlns:p14="http://schemas.microsoft.com/office/powerpoint/2010/main" val="113022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5B1E02-7C30-032F-6D29-8BEA0D4423D2}"/>
              </a:ext>
            </a:extLst>
          </p:cNvPr>
          <p:cNvSpPr/>
          <p:nvPr/>
        </p:nvSpPr>
        <p:spPr>
          <a:xfrm>
            <a:off x="2916070" y="1463308"/>
            <a:ext cx="2700000" cy="360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933966-246F-D4EA-A79D-A6822F20CD64}"/>
              </a:ext>
            </a:extLst>
          </p:cNvPr>
          <p:cNvSpPr/>
          <p:nvPr/>
        </p:nvSpPr>
        <p:spPr>
          <a:xfrm>
            <a:off x="3556407" y="2285110"/>
            <a:ext cx="27000" cy="3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555C3B-01A7-51F8-8061-CA8F65C4DB60}"/>
              </a:ext>
            </a:extLst>
          </p:cNvPr>
          <p:cNvSpPr/>
          <p:nvPr/>
        </p:nvSpPr>
        <p:spPr>
          <a:xfrm>
            <a:off x="6217497" y="6320337"/>
            <a:ext cx="28199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fr-FR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Visual </a:t>
            </a:r>
            <a:r>
              <a:rPr lang="fr-FR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Capitalist</a:t>
            </a:r>
            <a:r>
              <a:rPr lang="fr-FR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fr-FR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Elhacham</a:t>
            </a:r>
            <a:r>
              <a:rPr lang="fr-FR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2020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48A067-5393-7D3D-CFD3-4F0CDF2FDA66}"/>
              </a:ext>
            </a:extLst>
          </p:cNvPr>
          <p:cNvSpPr/>
          <p:nvPr/>
        </p:nvSpPr>
        <p:spPr>
          <a:xfrm>
            <a:off x="4364061" y="4630307"/>
            <a:ext cx="1099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≈ 1120 Gt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0" name="Titre 2">
            <a:extLst>
              <a:ext uri="{FF2B5EF4-FFF2-40B4-BE49-F238E27FC236}">
                <a16:creationId xmlns:a16="http://schemas.microsoft.com/office/drawing/2014/main" id="{DA23CA2D-106C-4E57-3BA2-107AC25FB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0669969" cy="578011"/>
          </a:xfrm>
        </p:spPr>
        <p:txBody>
          <a:bodyPr/>
          <a:lstStyle/>
          <a:p>
            <a:pPr algn="r"/>
            <a:r>
              <a:rPr lang="fr-FR" dirty="0"/>
              <a:t>L’anthropocène</a:t>
            </a:r>
          </a:p>
        </p:txBody>
      </p:sp>
    </p:spTree>
    <p:extLst>
      <p:ext uri="{BB962C8B-B14F-4D97-AF65-F5344CB8AC3E}">
        <p14:creationId xmlns:p14="http://schemas.microsoft.com/office/powerpoint/2010/main" val="1310472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1C29463-5781-2469-357A-84F9F34A8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0"/>
          <a:stretch/>
        </p:blipFill>
        <p:spPr>
          <a:xfrm>
            <a:off x="1559813" y="1746709"/>
            <a:ext cx="7116643" cy="44345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CF62F3-A9FC-7E26-E4BA-F0AD15E5D691}"/>
              </a:ext>
            </a:extLst>
          </p:cNvPr>
          <p:cNvSpPr/>
          <p:nvPr/>
        </p:nvSpPr>
        <p:spPr>
          <a:xfrm>
            <a:off x="7428201" y="6417257"/>
            <a:ext cx="873525" cy="25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1200" dirty="0"/>
              <a:t>ISF SystExt </a:t>
            </a:r>
            <a:endParaRPr lang="fr-FR" sz="1200" dirty="0"/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6A8F4068-9B8A-F2DB-C00F-23B4A1BB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</p:spPr>
        <p:txBody>
          <a:bodyPr/>
          <a:lstStyle/>
          <a:p>
            <a:r>
              <a:rPr lang="fr-FR" dirty="0"/>
              <a:t>L’empreinte matière cachée du numérique</a:t>
            </a:r>
          </a:p>
        </p:txBody>
      </p:sp>
    </p:spTree>
    <p:extLst>
      <p:ext uri="{BB962C8B-B14F-4D97-AF65-F5344CB8AC3E}">
        <p14:creationId xmlns:p14="http://schemas.microsoft.com/office/powerpoint/2010/main" val="3033627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41AB4AB-8D56-342F-0736-4596F9E05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7" r="4396" b="5650"/>
          <a:stretch/>
        </p:blipFill>
        <p:spPr>
          <a:xfrm>
            <a:off x="905780" y="1120066"/>
            <a:ext cx="6968161" cy="467263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CAC4015-BACA-ECB2-0F7E-2973C02D3C23}"/>
              </a:ext>
            </a:extLst>
          </p:cNvPr>
          <p:cNvSpPr txBox="1"/>
          <p:nvPr/>
        </p:nvSpPr>
        <p:spPr>
          <a:xfrm rot="16200000">
            <a:off x="7514207" y="5938335"/>
            <a:ext cx="676547" cy="3852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/>
              <a:t>2015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9CBDE76-C28C-AE14-D5BF-7022A1BA7B9B}"/>
              </a:ext>
            </a:extLst>
          </p:cNvPr>
          <p:cNvSpPr txBox="1"/>
          <p:nvPr/>
        </p:nvSpPr>
        <p:spPr>
          <a:xfrm>
            <a:off x="601181" y="5355765"/>
            <a:ext cx="304599" cy="41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B1F8908-6927-4029-1DCF-EAF24CBBEA96}"/>
              </a:ext>
            </a:extLst>
          </p:cNvPr>
          <p:cNvSpPr txBox="1"/>
          <p:nvPr/>
        </p:nvSpPr>
        <p:spPr>
          <a:xfrm>
            <a:off x="522760" y="4101198"/>
            <a:ext cx="444080" cy="41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10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1B5CD6-18EF-0F61-5DF5-1F963610C703}"/>
              </a:ext>
            </a:extLst>
          </p:cNvPr>
          <p:cNvSpPr txBox="1"/>
          <p:nvPr/>
        </p:nvSpPr>
        <p:spPr>
          <a:xfrm>
            <a:off x="511612" y="2677537"/>
            <a:ext cx="444080" cy="41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20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F43995F-6981-9517-B2CC-26FE237125FD}"/>
              </a:ext>
            </a:extLst>
          </p:cNvPr>
          <p:cNvCxnSpPr/>
          <p:nvPr/>
        </p:nvCxnSpPr>
        <p:spPr>
          <a:xfrm>
            <a:off x="966840" y="5597247"/>
            <a:ext cx="6882146" cy="0"/>
          </a:xfrm>
          <a:prstGeom prst="line">
            <a:avLst/>
          </a:prstGeom>
          <a:ln w="571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563DBB6-A69E-4168-B8F9-DB37488CDC7F}"/>
              </a:ext>
            </a:extLst>
          </p:cNvPr>
          <p:cNvCxnSpPr/>
          <p:nvPr/>
        </p:nvCxnSpPr>
        <p:spPr>
          <a:xfrm>
            <a:off x="2982625" y="2912158"/>
            <a:ext cx="4891317" cy="0"/>
          </a:xfrm>
          <a:prstGeom prst="line">
            <a:avLst/>
          </a:prstGeom>
          <a:ln w="571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2B64ED05-2D3B-5609-897B-F29F86BF6739}"/>
              </a:ext>
            </a:extLst>
          </p:cNvPr>
          <p:cNvSpPr txBox="1"/>
          <p:nvPr/>
        </p:nvSpPr>
        <p:spPr>
          <a:xfrm>
            <a:off x="7846394" y="4865165"/>
            <a:ext cx="631230" cy="330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Cu x5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E20675D-20C7-CAB9-5F64-4BA01D93AD96}"/>
              </a:ext>
            </a:extLst>
          </p:cNvPr>
          <p:cNvSpPr txBox="1"/>
          <p:nvPr/>
        </p:nvSpPr>
        <p:spPr>
          <a:xfrm>
            <a:off x="7836950" y="4382365"/>
            <a:ext cx="635250" cy="330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Co x8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4AF3EDE-A45E-9260-28B5-51402C320A82}"/>
              </a:ext>
            </a:extLst>
          </p:cNvPr>
          <p:cNvSpPr txBox="1"/>
          <p:nvPr/>
        </p:nvSpPr>
        <p:spPr>
          <a:xfrm>
            <a:off x="7890104" y="3592038"/>
            <a:ext cx="681621" cy="330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In x13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364862B-1D24-160D-C7D0-C4A2ADAD0AFC}"/>
              </a:ext>
            </a:extLst>
          </p:cNvPr>
          <p:cNvSpPr txBox="1"/>
          <p:nvPr/>
        </p:nvSpPr>
        <p:spPr>
          <a:xfrm>
            <a:off x="7840270" y="2711604"/>
            <a:ext cx="762547" cy="330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Nb x20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2383B40-42AD-4329-8BFC-05A5FC8753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39831" t="24808"/>
          <a:stretch/>
        </p:blipFill>
        <p:spPr>
          <a:xfrm flipH="1">
            <a:off x="7769406" y="5240826"/>
            <a:ext cx="813597" cy="33958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455542-6E9D-3402-45FD-6AC172F842D1}"/>
              </a:ext>
            </a:extLst>
          </p:cNvPr>
          <p:cNvSpPr/>
          <p:nvPr/>
        </p:nvSpPr>
        <p:spPr>
          <a:xfrm>
            <a:off x="4086694" y="5355765"/>
            <a:ext cx="408085" cy="2246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4DDAC66-3BC6-07F4-6684-495D89FD6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613" y="4100872"/>
            <a:ext cx="1353978" cy="13250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CBBBD8D-F4BC-B01A-0DE7-E5D6D1F2FA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343"/>
          <a:stretch/>
        </p:blipFill>
        <p:spPr>
          <a:xfrm>
            <a:off x="3897323" y="4101198"/>
            <a:ext cx="1353978" cy="763967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8FCDF4C-C602-F63E-A9EE-C37E5A8C2297}"/>
              </a:ext>
            </a:extLst>
          </p:cNvPr>
          <p:cNvCxnSpPr/>
          <p:nvPr/>
        </p:nvCxnSpPr>
        <p:spPr>
          <a:xfrm>
            <a:off x="2982625" y="4348298"/>
            <a:ext cx="4866361" cy="0"/>
          </a:xfrm>
          <a:prstGeom prst="line">
            <a:avLst/>
          </a:prstGeom>
          <a:ln w="571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9D85A52F-622F-ABCB-8921-CEECE4FA8DC6}"/>
              </a:ext>
            </a:extLst>
          </p:cNvPr>
          <p:cNvSpPr txBox="1"/>
          <p:nvPr/>
        </p:nvSpPr>
        <p:spPr>
          <a:xfrm>
            <a:off x="541413" y="1226336"/>
            <a:ext cx="444080" cy="41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30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3077B526-0891-F1AE-C27C-21279CF7F75C}"/>
              </a:ext>
            </a:extLst>
          </p:cNvPr>
          <p:cNvCxnSpPr/>
          <p:nvPr/>
        </p:nvCxnSpPr>
        <p:spPr>
          <a:xfrm>
            <a:off x="5607333" y="1443370"/>
            <a:ext cx="2282771" cy="0"/>
          </a:xfrm>
          <a:prstGeom prst="line">
            <a:avLst/>
          </a:prstGeom>
          <a:ln w="571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CA8E1A40-9B74-3A79-9D6B-CEA848C74B31}"/>
              </a:ext>
            </a:extLst>
          </p:cNvPr>
          <p:cNvSpPr txBox="1"/>
          <p:nvPr/>
        </p:nvSpPr>
        <p:spPr>
          <a:xfrm>
            <a:off x="7838875" y="1238682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4"/>
                </a:solidFill>
              </a:rPr>
              <a:t>Terres Rares</a:t>
            </a:r>
          </a:p>
          <a:p>
            <a:r>
              <a:rPr lang="fr-FR" b="1" dirty="0">
                <a:solidFill>
                  <a:schemeClr val="accent4"/>
                </a:solidFill>
              </a:rPr>
              <a:t>x30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06FFAA3-91B1-5347-E652-3F8E41C38D5D}"/>
              </a:ext>
            </a:extLst>
          </p:cNvPr>
          <p:cNvSpPr txBox="1"/>
          <p:nvPr/>
        </p:nvSpPr>
        <p:spPr>
          <a:xfrm rot="16200000">
            <a:off x="3941059" y="5938336"/>
            <a:ext cx="676547" cy="3852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/>
              <a:t>1960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33D0E28-111F-FF21-CE66-A25C8D5066E0}"/>
              </a:ext>
            </a:extLst>
          </p:cNvPr>
          <p:cNvSpPr txBox="1"/>
          <p:nvPr/>
        </p:nvSpPr>
        <p:spPr>
          <a:xfrm rot="16200000">
            <a:off x="622940" y="5950816"/>
            <a:ext cx="676547" cy="3852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/>
              <a:t>1910</a:t>
            </a:r>
          </a:p>
        </p:txBody>
      </p:sp>
    </p:spTree>
    <p:extLst>
      <p:ext uri="{BB962C8B-B14F-4D97-AF65-F5344CB8AC3E}">
        <p14:creationId xmlns:p14="http://schemas.microsoft.com/office/powerpoint/2010/main" val="4184780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2CC8AE6-9D1E-F1EB-1F76-9263B49B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métaux critiques: définition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046D7BC-A388-0D7D-26B1-392E53C958D1}"/>
              </a:ext>
            </a:extLst>
          </p:cNvPr>
          <p:cNvSpPr txBox="1"/>
          <p:nvPr/>
        </p:nvSpPr>
        <p:spPr>
          <a:xfrm>
            <a:off x="1043608" y="2780928"/>
            <a:ext cx="105130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Les éléments dits </a:t>
            </a:r>
            <a:r>
              <a:rPr lang="fr-FR" sz="2000" dirty="0">
                <a:solidFill>
                  <a:schemeClr val="accent2"/>
                </a:solidFill>
              </a:rPr>
              <a:t>critiques</a:t>
            </a:r>
            <a:r>
              <a:rPr lang="fr-FR" sz="2000" dirty="0"/>
              <a:t> sont des éléments qui sont à la fois:</a:t>
            </a:r>
          </a:p>
          <a:p>
            <a:endParaRPr lang="fr-FR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Courier New"/>
              <a:buChar char="o"/>
            </a:pPr>
            <a:r>
              <a:rPr lang="fr-FR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Jugés comme stratégiques pour l’économie d’un pays, car susceptibles d’altérer la compétitivité des industries qui en dépendent</a:t>
            </a:r>
          </a:p>
          <a:p>
            <a:endParaRPr lang="fr-FR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Courier New"/>
              <a:buChar char="o"/>
            </a:pPr>
            <a:r>
              <a:rPr lang="fr-FR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Sujets à des risques d’approvisionnement ou à une grande volatilité des prix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744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2">
            <a:extLst>
              <a:ext uri="{FF2B5EF4-FFF2-40B4-BE49-F238E27FC236}">
                <a16:creationId xmlns:a16="http://schemas.microsoft.com/office/drawing/2014/main" id="{14096ABC-D1D1-5B4F-0A8C-F7046C40D1B2}"/>
              </a:ext>
            </a:extLst>
          </p:cNvPr>
          <p:cNvGrpSpPr/>
          <p:nvPr/>
        </p:nvGrpSpPr>
        <p:grpSpPr>
          <a:xfrm>
            <a:off x="2922905" y="1129127"/>
            <a:ext cx="6686044" cy="5492861"/>
            <a:chOff x="592767" y="932441"/>
            <a:chExt cx="7467872" cy="613516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AFEAD90-8F70-CD58-CE42-0A7F2ED4E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3619" y="932441"/>
              <a:ext cx="7347020" cy="5707844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1DD5866-9BE3-AACC-7CAE-5AD227FE11E5}"/>
                </a:ext>
              </a:extLst>
            </p:cNvPr>
            <p:cNvSpPr txBox="1"/>
            <p:nvPr/>
          </p:nvSpPr>
          <p:spPr>
            <a:xfrm rot="16200000">
              <a:off x="-1180665" y="3282083"/>
              <a:ext cx="3977751" cy="43088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dirty="0"/>
                <a:t>Risque d’approvisionnement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8407DEE-4F1B-0D70-006F-6F9ED4050A42}"/>
                </a:ext>
              </a:extLst>
            </p:cNvPr>
            <p:cNvSpPr txBox="1"/>
            <p:nvPr/>
          </p:nvSpPr>
          <p:spPr>
            <a:xfrm>
              <a:off x="2551087" y="6298165"/>
              <a:ext cx="4309780" cy="76944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dirty="0"/>
                <a:t>Importance économique</a:t>
              </a:r>
            </a:p>
            <a:p>
              <a:pPr algn="ctr"/>
              <a:endParaRPr lang="fr-FR" sz="2200" dirty="0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3887F747-9D0F-5635-2E50-058D06EC66CF}"/>
              </a:ext>
            </a:extLst>
          </p:cNvPr>
          <p:cNvSpPr txBox="1"/>
          <p:nvPr/>
        </p:nvSpPr>
        <p:spPr>
          <a:xfrm>
            <a:off x="8643620" y="1208868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EU 2017</a:t>
            </a:r>
          </a:p>
        </p:txBody>
      </p:sp>
    </p:spTree>
    <p:extLst>
      <p:ext uri="{BB962C8B-B14F-4D97-AF65-F5344CB8AC3E}">
        <p14:creationId xmlns:p14="http://schemas.microsoft.com/office/powerpoint/2010/main" val="2246314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50AD7CE-A7BB-A045-84C0-DBB740997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616" y="1133817"/>
            <a:ext cx="9127350" cy="5483960"/>
          </a:xfrm>
          <a:prstGeom prst="rect">
            <a:avLst/>
          </a:prstGeom>
        </p:spPr>
      </p:pic>
      <p:sp>
        <p:nvSpPr>
          <p:cNvPr id="5" name="Étoile à 5 branches 4">
            <a:extLst>
              <a:ext uri="{FF2B5EF4-FFF2-40B4-BE49-F238E27FC236}">
                <a16:creationId xmlns:a16="http://schemas.microsoft.com/office/drawing/2014/main" id="{CFCA09C0-AC12-A81E-EDFB-8DEC2E96726F}"/>
              </a:ext>
            </a:extLst>
          </p:cNvPr>
          <p:cNvSpPr/>
          <p:nvPr/>
        </p:nvSpPr>
        <p:spPr>
          <a:xfrm>
            <a:off x="5231759" y="4629874"/>
            <a:ext cx="185195" cy="19677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870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er, Éoliennes, Parc Éolien">
            <a:extLst>
              <a:ext uri="{FF2B5EF4-FFF2-40B4-BE49-F238E27FC236}">
                <a16:creationId xmlns:a16="http://schemas.microsoft.com/office/drawing/2014/main" id="{0F15146E-1546-063D-D0F3-3A1D51719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0" r="46962" b="28457"/>
          <a:stretch/>
        </p:blipFill>
        <p:spPr bwMode="auto">
          <a:xfrm>
            <a:off x="1432193" y="1640664"/>
            <a:ext cx="4503305" cy="201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04FA631-92C9-D868-7382-22FD78ACB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Importance économique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AE643E-98C5-42D6-BDFC-D22C3A243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1" t="34168" b="2241"/>
          <a:stretch/>
        </p:blipFill>
        <p:spPr>
          <a:xfrm>
            <a:off x="6072887" y="1640664"/>
            <a:ext cx="4503305" cy="20148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6030871-08BE-4581-C3ED-4729AF3BEB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78" r="1542" b="24756"/>
          <a:stretch/>
        </p:blipFill>
        <p:spPr>
          <a:xfrm>
            <a:off x="1432193" y="3936331"/>
            <a:ext cx="4494146" cy="19903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E360E7-8F30-F4C0-44A4-F301D0F9E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249" y="4086495"/>
            <a:ext cx="3923928" cy="19783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B30573-7843-8AD1-F066-6BDB11811D9C}"/>
              </a:ext>
            </a:extLst>
          </p:cNvPr>
          <p:cNvSpPr/>
          <p:nvPr/>
        </p:nvSpPr>
        <p:spPr>
          <a:xfrm>
            <a:off x="3771945" y="6246735"/>
            <a:ext cx="4563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éléments critiques, des éléments stratégiques!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3D9A4CA-121C-4A24-EB3E-4ABCDDEC310D}"/>
              </a:ext>
            </a:extLst>
          </p:cNvPr>
          <p:cNvSpPr txBox="1"/>
          <p:nvPr/>
        </p:nvSpPr>
        <p:spPr>
          <a:xfrm>
            <a:off x="2090835" y="227822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Nd</a:t>
            </a:r>
            <a:r>
              <a:rPr lang="fr-FR" b="1" dirty="0">
                <a:solidFill>
                  <a:schemeClr val="bg1"/>
                </a:solidFill>
              </a:rPr>
              <a:t>, Dy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B5CFCA2-772B-4526-3888-8A86805766CD}"/>
              </a:ext>
            </a:extLst>
          </p:cNvPr>
          <p:cNvSpPr txBox="1"/>
          <p:nvPr/>
        </p:nvSpPr>
        <p:spPr>
          <a:xfrm>
            <a:off x="4131985" y="4878583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Ga, In, Se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0814124-C519-093F-A6D9-628E03F8F166}"/>
              </a:ext>
            </a:extLst>
          </p:cNvPr>
          <p:cNvSpPr txBox="1"/>
          <p:nvPr/>
        </p:nvSpPr>
        <p:spPr>
          <a:xfrm>
            <a:off x="7444353" y="4590551"/>
            <a:ext cx="226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</a:rPr>
              <a:t>Co, Li, Cu, Terres rares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EED21F0-69F6-3643-DA1D-54DCFB7990EA}"/>
              </a:ext>
            </a:extLst>
          </p:cNvPr>
          <p:cNvSpPr txBox="1"/>
          <p:nvPr/>
        </p:nvSpPr>
        <p:spPr>
          <a:xfrm>
            <a:off x="7971448" y="2934367"/>
            <a:ext cx="250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Terres rares, Co, Ga, W</a:t>
            </a:r>
            <a:r>
              <a:rPr lang="mr-IN" b="1" dirty="0">
                <a:solidFill>
                  <a:schemeClr val="bg1"/>
                </a:solidFill>
              </a:rPr>
              <a:t>…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93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>
            <a:extLst>
              <a:ext uri="{FF2B5EF4-FFF2-40B4-BE49-F238E27FC236}">
                <a16:creationId xmlns:a16="http://schemas.microsoft.com/office/drawing/2014/main" id="{8B87B984-D0F9-90BC-5F41-D0C1844F0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</p:spPr>
        <p:txBody>
          <a:bodyPr/>
          <a:lstStyle/>
          <a:p>
            <a:r>
              <a:rPr lang="fr-FR" dirty="0"/>
              <a:t>Importance économique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92D7E02-4909-92D7-3325-CAE2208C3C22}"/>
              </a:ext>
            </a:extLst>
          </p:cNvPr>
          <p:cNvSpPr txBox="1"/>
          <p:nvPr/>
        </p:nvSpPr>
        <p:spPr>
          <a:xfrm>
            <a:off x="1241740" y="1651677"/>
            <a:ext cx="2666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Energies de flux dilués </a:t>
            </a:r>
          </a:p>
          <a:p>
            <a:r>
              <a:rPr lang="fr-FR" dirty="0">
                <a:sym typeface="Wingdings"/>
              </a:rPr>
              <a:t> grosses infrastructures</a:t>
            </a:r>
          </a:p>
          <a:p>
            <a:endParaRPr lang="fr-FR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36B8DA22-D7EF-4241-B56A-3A90A3521B79}"/>
              </a:ext>
            </a:extLst>
          </p:cNvPr>
          <p:cNvSpPr/>
          <p:nvPr/>
        </p:nvSpPr>
        <p:spPr>
          <a:xfrm>
            <a:off x="1241740" y="6188181"/>
            <a:ext cx="2808312" cy="288032"/>
          </a:xfrm>
          <a:prstGeom prst="cube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CD03AA3-B1AF-025C-695B-492A66045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852" y="2443765"/>
            <a:ext cx="1657705" cy="378904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96C460B-6D7B-32A2-65FC-93647B03D3BF}"/>
              </a:ext>
            </a:extLst>
          </p:cNvPr>
          <p:cNvSpPr txBox="1"/>
          <p:nvPr/>
        </p:nvSpPr>
        <p:spPr>
          <a:xfrm>
            <a:off x="1208335" y="4315973"/>
            <a:ext cx="27697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Pour une capacité de </a:t>
            </a:r>
          </a:p>
          <a:p>
            <a:r>
              <a:rPr lang="fr-FR" sz="1600" dirty="0"/>
              <a:t>2-3MW:</a:t>
            </a:r>
          </a:p>
          <a:p>
            <a:endParaRPr lang="fr-FR" sz="1600" dirty="0"/>
          </a:p>
          <a:p>
            <a:r>
              <a:rPr lang="fr-FR" sz="1600" dirty="0"/>
              <a:t>100-150 mètres de haut</a:t>
            </a:r>
          </a:p>
          <a:p>
            <a:r>
              <a:rPr lang="fr-FR" sz="1600" dirty="0"/>
              <a:t>200-400 t d’acier</a:t>
            </a:r>
          </a:p>
          <a:p>
            <a:r>
              <a:rPr lang="fr-FR" sz="1600" dirty="0"/>
              <a:t>500-1000 t de béton</a:t>
            </a:r>
          </a:p>
          <a:p>
            <a:r>
              <a:rPr lang="fr-FR" sz="1600" dirty="0"/>
              <a:t>Centaines de kg de terres rares</a:t>
            </a:r>
          </a:p>
        </p:txBody>
      </p:sp>
      <p:pic>
        <p:nvPicPr>
          <p:cNvPr id="4098" name="Picture 2" descr="Criticité des matériaux stratégiques par marché.">
            <a:extLst>
              <a:ext uri="{FF2B5EF4-FFF2-40B4-BE49-F238E27FC236}">
                <a16:creationId xmlns:a16="http://schemas.microsoft.com/office/drawing/2014/main" id="{41DD4793-C89B-1326-DBFD-659CB6835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768" y="2327314"/>
            <a:ext cx="7179702" cy="338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750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016E79F-BC39-9F68-40A8-3CD38BA7C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Risque d’approvisionnement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7C5B44-AD1F-EFE3-2596-855D2B7C7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296" y="2826126"/>
            <a:ext cx="8971836" cy="360911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289FC33-D95B-C974-BE85-228AC6BB6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451" y="1273577"/>
            <a:ext cx="2951786" cy="126354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9454C01-B817-9882-B992-DDFFD5765DAC}"/>
              </a:ext>
            </a:extLst>
          </p:cNvPr>
          <p:cNvSpPr txBox="1"/>
          <p:nvPr/>
        </p:nvSpPr>
        <p:spPr>
          <a:xfrm>
            <a:off x="1802296" y="2496958"/>
            <a:ext cx="183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Mine de Palabora</a:t>
            </a:r>
          </a:p>
        </p:txBody>
      </p:sp>
    </p:spTree>
    <p:extLst>
      <p:ext uri="{BB962C8B-B14F-4D97-AF65-F5344CB8AC3E}">
        <p14:creationId xmlns:p14="http://schemas.microsoft.com/office/powerpoint/2010/main" val="911039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28FD144-53FB-4A5A-845D-5E1851B10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342" y="2448745"/>
            <a:ext cx="4161024" cy="40050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68A1CF-C420-269A-3F8C-171BAEDDD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362" y="1686470"/>
            <a:ext cx="5635007" cy="342313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5A45EEF-254F-F59D-855C-AEC184EBA04E}"/>
              </a:ext>
            </a:extLst>
          </p:cNvPr>
          <p:cNvSpPr txBox="1"/>
          <p:nvPr/>
        </p:nvSpPr>
        <p:spPr>
          <a:xfrm>
            <a:off x="2234414" y="2664769"/>
            <a:ext cx="14772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/>
              <a:t>Calvo et al. 2016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FA3CF06-3CCA-329A-7011-2DD28C8DE26F}"/>
              </a:ext>
            </a:extLst>
          </p:cNvPr>
          <p:cNvSpPr txBox="1"/>
          <p:nvPr/>
        </p:nvSpPr>
        <p:spPr>
          <a:xfrm>
            <a:off x="9777786" y="2046511"/>
            <a:ext cx="15177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 err="1"/>
              <a:t>Mudd</a:t>
            </a:r>
            <a:r>
              <a:rPr lang="fr-FR" sz="1500" dirty="0"/>
              <a:t> et al. 2013</a:t>
            </a:r>
          </a:p>
          <a:p>
            <a:r>
              <a:rPr lang="fr-FR" sz="1500" dirty="0"/>
              <a:t>ANCRE-2015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B307DFF-93D5-9D81-DA14-F59C8190790A}"/>
              </a:ext>
            </a:extLst>
          </p:cNvPr>
          <p:cNvSpPr txBox="1"/>
          <p:nvPr/>
        </p:nvSpPr>
        <p:spPr>
          <a:xfrm>
            <a:off x="1370318" y="1708340"/>
            <a:ext cx="1999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Quelques éléments </a:t>
            </a:r>
          </a:p>
          <a:p>
            <a:r>
              <a:rPr lang="fr-FR" dirty="0"/>
              <a:t>de réflexion</a:t>
            </a:r>
            <a:r>
              <a:rPr lang="mr-IN" dirty="0"/>
              <a:t>…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359FCE8-277F-70BC-C0FA-54280ED255AD}"/>
              </a:ext>
            </a:extLst>
          </p:cNvPr>
          <p:cNvSpPr txBox="1"/>
          <p:nvPr/>
        </p:nvSpPr>
        <p:spPr>
          <a:xfrm rot="16200000">
            <a:off x="4393429" y="3060447"/>
            <a:ext cx="3445963" cy="55399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500" dirty="0"/>
              <a:t>Concentration en Cu des gisements (%Cu)</a:t>
            </a:r>
          </a:p>
          <a:p>
            <a:endParaRPr lang="fr-FR" sz="15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FF12A2-BCE7-7925-A334-0D11E45ECB4E}"/>
              </a:ext>
            </a:extLst>
          </p:cNvPr>
          <p:cNvSpPr txBox="1"/>
          <p:nvPr/>
        </p:nvSpPr>
        <p:spPr>
          <a:xfrm>
            <a:off x="6091750" y="1614463"/>
            <a:ext cx="301660" cy="297773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/>
              <a:t>7</a:t>
            </a:r>
          </a:p>
          <a:p>
            <a:pPr>
              <a:lnSpc>
                <a:spcPct val="150000"/>
              </a:lnSpc>
            </a:pPr>
            <a:r>
              <a:rPr lang="fr-FR" dirty="0"/>
              <a:t>6</a:t>
            </a:r>
          </a:p>
          <a:p>
            <a:pPr>
              <a:lnSpc>
                <a:spcPct val="150000"/>
              </a:lnSpc>
            </a:pPr>
            <a:r>
              <a:rPr lang="fr-FR" dirty="0"/>
              <a:t>5</a:t>
            </a:r>
          </a:p>
          <a:p>
            <a:pPr>
              <a:lnSpc>
                <a:spcPct val="150000"/>
              </a:lnSpc>
            </a:pPr>
            <a:r>
              <a:rPr lang="fr-FR" dirty="0"/>
              <a:t>4</a:t>
            </a:r>
          </a:p>
          <a:p>
            <a:pPr>
              <a:lnSpc>
                <a:spcPct val="150000"/>
              </a:lnSpc>
            </a:pPr>
            <a:r>
              <a:rPr lang="fr-FR" dirty="0"/>
              <a:t>3</a:t>
            </a:r>
          </a:p>
          <a:p>
            <a:pPr>
              <a:lnSpc>
                <a:spcPct val="150000"/>
              </a:lnSpc>
            </a:pPr>
            <a:r>
              <a:rPr lang="fr-FR" dirty="0"/>
              <a:t>2</a:t>
            </a:r>
          </a:p>
          <a:p>
            <a:pPr>
              <a:lnSpc>
                <a:spcPct val="150000"/>
              </a:lnSpc>
            </a:pPr>
            <a:r>
              <a:rPr lang="fr-FR" dirty="0"/>
              <a:t>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B9125C5-79C8-A254-1213-70E2BA1F58D4}"/>
              </a:ext>
            </a:extLst>
          </p:cNvPr>
          <p:cNvSpPr txBox="1"/>
          <p:nvPr/>
        </p:nvSpPr>
        <p:spPr>
          <a:xfrm>
            <a:off x="6177386" y="4944074"/>
            <a:ext cx="5472608" cy="3231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500" dirty="0"/>
              <a:t>1900           1920            1940            1960             1980            2000 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425AADF-1362-1D07-148C-91274C8AEED5}"/>
              </a:ext>
            </a:extLst>
          </p:cNvPr>
          <p:cNvSpPr txBox="1"/>
          <p:nvPr/>
        </p:nvSpPr>
        <p:spPr>
          <a:xfrm rot="16200000">
            <a:off x="253097" y="3908954"/>
            <a:ext cx="2788444" cy="56938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Consommation d’énergie (Gj/t)</a:t>
            </a:r>
          </a:p>
          <a:p>
            <a:endParaRPr lang="fr-FR" sz="15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7979C14-FA06-0972-69FE-0B89E2CA95BF}"/>
              </a:ext>
            </a:extLst>
          </p:cNvPr>
          <p:cNvSpPr txBox="1"/>
          <p:nvPr/>
        </p:nvSpPr>
        <p:spPr>
          <a:xfrm>
            <a:off x="1671443" y="2347277"/>
            <a:ext cx="496650" cy="336801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>
              <a:lnSpc>
                <a:spcPts val="3220"/>
              </a:lnSpc>
            </a:pPr>
            <a:r>
              <a:rPr lang="fr-FR" sz="1600" dirty="0"/>
              <a:t>160</a:t>
            </a:r>
          </a:p>
          <a:p>
            <a:pPr algn="r">
              <a:lnSpc>
                <a:spcPts val="3220"/>
              </a:lnSpc>
            </a:pPr>
            <a:r>
              <a:rPr lang="fr-FR" sz="1600" dirty="0"/>
              <a:t>140</a:t>
            </a:r>
          </a:p>
          <a:p>
            <a:pPr algn="r">
              <a:lnSpc>
                <a:spcPts val="3220"/>
              </a:lnSpc>
            </a:pPr>
            <a:r>
              <a:rPr lang="fr-FR" sz="1600" dirty="0"/>
              <a:t>120</a:t>
            </a:r>
          </a:p>
          <a:p>
            <a:pPr algn="r">
              <a:lnSpc>
                <a:spcPts val="3220"/>
              </a:lnSpc>
            </a:pPr>
            <a:r>
              <a:rPr lang="fr-FR" sz="1600" dirty="0"/>
              <a:t>100</a:t>
            </a:r>
          </a:p>
          <a:p>
            <a:pPr algn="r">
              <a:lnSpc>
                <a:spcPts val="3220"/>
              </a:lnSpc>
            </a:pPr>
            <a:r>
              <a:rPr lang="fr-FR" sz="1600" dirty="0"/>
              <a:t>80</a:t>
            </a:r>
          </a:p>
          <a:p>
            <a:pPr algn="r">
              <a:lnSpc>
                <a:spcPts val="3220"/>
              </a:lnSpc>
            </a:pPr>
            <a:r>
              <a:rPr lang="fr-FR" sz="1600" dirty="0"/>
              <a:t>60</a:t>
            </a:r>
          </a:p>
          <a:p>
            <a:pPr algn="r">
              <a:lnSpc>
                <a:spcPts val="3220"/>
              </a:lnSpc>
            </a:pPr>
            <a:r>
              <a:rPr lang="fr-FR" sz="1600" dirty="0"/>
              <a:t>40</a:t>
            </a:r>
          </a:p>
          <a:p>
            <a:pPr algn="r">
              <a:lnSpc>
                <a:spcPts val="3220"/>
              </a:lnSpc>
            </a:pPr>
            <a:r>
              <a:rPr lang="fr-FR" sz="1600" dirty="0"/>
              <a:t>20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C1C2C8E-3F9E-ECDD-897E-2D913223122F}"/>
              </a:ext>
            </a:extLst>
          </p:cNvPr>
          <p:cNvSpPr txBox="1"/>
          <p:nvPr/>
        </p:nvSpPr>
        <p:spPr>
          <a:xfrm>
            <a:off x="2090398" y="6049145"/>
            <a:ext cx="3672408" cy="3231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500" dirty="0"/>
              <a:t>0        </a:t>
            </a:r>
            <a:r>
              <a:rPr lang="fr-FR" sz="1500" b="1" dirty="0">
                <a:solidFill>
                  <a:srgbClr val="FF0000"/>
                </a:solidFill>
              </a:rPr>
              <a:t>1</a:t>
            </a:r>
            <a:r>
              <a:rPr lang="fr-FR" sz="1500" dirty="0"/>
              <a:t>       2                 4                  6                 8 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D96F2DC-ED2B-EF2E-EBB9-85C349E1DBD0}"/>
              </a:ext>
            </a:extLst>
          </p:cNvPr>
          <p:cNvSpPr txBox="1"/>
          <p:nvPr/>
        </p:nvSpPr>
        <p:spPr>
          <a:xfrm>
            <a:off x="2162406" y="6315111"/>
            <a:ext cx="3445963" cy="3231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500" dirty="0"/>
              <a:t>Concentration en Cu des gisements (%Cu)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3BD6E25-D5A4-5CA6-EC8C-B659E2AEBC5C}"/>
              </a:ext>
            </a:extLst>
          </p:cNvPr>
          <p:cNvCxnSpPr/>
          <p:nvPr/>
        </p:nvCxnSpPr>
        <p:spPr>
          <a:xfrm>
            <a:off x="2653762" y="3388183"/>
            <a:ext cx="0" cy="2592288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itre 2">
            <a:extLst>
              <a:ext uri="{FF2B5EF4-FFF2-40B4-BE49-F238E27FC236}">
                <a16:creationId xmlns:a16="http://schemas.microsoft.com/office/drawing/2014/main" id="{89CF6134-B08A-4597-D05C-F514619B5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1139488" cy="578011"/>
          </a:xfrm>
        </p:spPr>
        <p:txBody>
          <a:bodyPr/>
          <a:lstStyle/>
          <a:p>
            <a:r>
              <a:rPr lang="fr-FR" dirty="0"/>
              <a:t>Risque d’approvisionnement</a:t>
            </a:r>
          </a:p>
        </p:txBody>
      </p:sp>
    </p:spTree>
    <p:extLst>
      <p:ext uri="{BB962C8B-B14F-4D97-AF65-F5344CB8AC3E}">
        <p14:creationId xmlns:p14="http://schemas.microsoft.com/office/powerpoint/2010/main" val="1795086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50CA3A7-DBDF-62AA-119C-8AEA0EAEA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Risque d’approvisionnement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70C4237-8CC7-F36D-CC90-7C81EC788A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69"/>
          <a:stretch/>
        </p:blipFill>
        <p:spPr>
          <a:xfrm>
            <a:off x="1961096" y="1562583"/>
            <a:ext cx="8269808" cy="50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33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FFF2A-8E32-0E92-3FF3-087467948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9DBDA85-10B6-E7FD-E176-272F3D56A3F3}"/>
              </a:ext>
            </a:extLst>
          </p:cNvPr>
          <p:cNvSpPr txBox="1"/>
          <p:nvPr/>
        </p:nvSpPr>
        <p:spPr>
          <a:xfrm>
            <a:off x="2784767" y="5206371"/>
            <a:ext cx="253146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6"/>
                </a:solidFill>
              </a:rPr>
              <a:t>Biomasse</a:t>
            </a:r>
          </a:p>
          <a:p>
            <a:pPr algn="ctr"/>
            <a:r>
              <a:rPr lang="fr-FR" sz="1600" dirty="0">
                <a:solidFill>
                  <a:schemeClr val="accent6"/>
                </a:solidFill>
              </a:rPr>
              <a:t>(plantes, animaux, bactéries</a:t>
            </a:r>
          </a:p>
          <a:p>
            <a:pPr algn="ctr"/>
            <a:r>
              <a:rPr lang="fr-FR" sz="1600" dirty="0">
                <a:solidFill>
                  <a:schemeClr val="accent6"/>
                </a:solidFill>
              </a:rPr>
              <a:t>champignons, virus, etc.)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C1092C-BCD2-9B2E-3B69-568C42C0511F}"/>
              </a:ext>
            </a:extLst>
          </p:cNvPr>
          <p:cNvSpPr/>
          <p:nvPr/>
        </p:nvSpPr>
        <p:spPr>
          <a:xfrm>
            <a:off x="2916070" y="1463308"/>
            <a:ext cx="2700000" cy="360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364517-B082-0F9C-4FA0-81F2339415C7}"/>
              </a:ext>
            </a:extLst>
          </p:cNvPr>
          <p:cNvSpPr/>
          <p:nvPr/>
        </p:nvSpPr>
        <p:spPr>
          <a:xfrm>
            <a:off x="3556407" y="2285110"/>
            <a:ext cx="27000" cy="3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A2D2CF-CE29-96D0-D27D-1A2BF6D23E8C}"/>
              </a:ext>
            </a:extLst>
          </p:cNvPr>
          <p:cNvSpPr/>
          <p:nvPr/>
        </p:nvSpPr>
        <p:spPr>
          <a:xfrm>
            <a:off x="6217497" y="6320337"/>
            <a:ext cx="28199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fr-FR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Visual </a:t>
            </a:r>
            <a:r>
              <a:rPr lang="fr-FR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Capitalist</a:t>
            </a:r>
            <a:r>
              <a:rPr lang="fr-FR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fr-FR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Elhacham</a:t>
            </a:r>
            <a:r>
              <a:rPr lang="fr-FR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2020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31DFCD-2177-CF94-3080-DE0A69F4493D}"/>
              </a:ext>
            </a:extLst>
          </p:cNvPr>
          <p:cNvSpPr/>
          <p:nvPr/>
        </p:nvSpPr>
        <p:spPr>
          <a:xfrm>
            <a:off x="4364061" y="4630307"/>
            <a:ext cx="1099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≈ 1120 Gt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8" name="Titre 2">
            <a:extLst>
              <a:ext uri="{FF2B5EF4-FFF2-40B4-BE49-F238E27FC236}">
                <a16:creationId xmlns:a16="http://schemas.microsoft.com/office/drawing/2014/main" id="{B491FC40-C4D9-2E62-5599-E4A77B987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0669969" cy="578011"/>
          </a:xfrm>
        </p:spPr>
        <p:txBody>
          <a:bodyPr/>
          <a:lstStyle/>
          <a:p>
            <a:pPr algn="r"/>
            <a:r>
              <a:rPr lang="fr-FR" dirty="0"/>
              <a:t>L’anthropocène</a:t>
            </a:r>
          </a:p>
        </p:txBody>
      </p:sp>
    </p:spTree>
    <p:extLst>
      <p:ext uri="{BB962C8B-B14F-4D97-AF65-F5344CB8AC3E}">
        <p14:creationId xmlns:p14="http://schemas.microsoft.com/office/powerpoint/2010/main" val="1778229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486E81F-6C5B-2AE3-E3AF-F3C70F2B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Quels leviers?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C0B94AA-4E55-BFCA-648E-31B3A1340505}"/>
              </a:ext>
            </a:extLst>
          </p:cNvPr>
          <p:cNvSpPr txBox="1"/>
          <p:nvPr/>
        </p:nvSpPr>
        <p:spPr>
          <a:xfrm>
            <a:off x="1912134" y="2963104"/>
            <a:ext cx="89942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Comment diminuer la pression sur cette ressource stratégique tout en </a:t>
            </a:r>
          </a:p>
          <a:p>
            <a:pPr algn="ctr"/>
            <a:r>
              <a:rPr lang="fr-FR" sz="2400" dirty="0"/>
              <a:t>réduisant les impacts environnementaux?</a:t>
            </a:r>
          </a:p>
          <a:p>
            <a:pPr algn="ctr"/>
            <a:endParaRPr lang="fr-FR" sz="2400" dirty="0"/>
          </a:p>
          <a:p>
            <a:pPr algn="ctr"/>
            <a:endParaRPr lang="fr-FR" sz="2400" dirty="0"/>
          </a:p>
          <a:p>
            <a:pPr algn="ctr"/>
            <a:endParaRPr lang="fr-FR" sz="2400" dirty="0"/>
          </a:p>
          <a:p>
            <a:pPr algn="ctr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259612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05390-716E-BC07-80B0-B4B6334BD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B416613-909E-3F22-EBFB-B8BAEA096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Quels leviers?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02B9C7-F459-EFC9-5F29-DEBF7132EAFD}"/>
              </a:ext>
            </a:extLst>
          </p:cNvPr>
          <p:cNvSpPr txBox="1"/>
          <p:nvPr/>
        </p:nvSpPr>
        <p:spPr>
          <a:xfrm>
            <a:off x="1912134" y="2963104"/>
            <a:ext cx="89942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Comment diminuer la pression sur cette ressource stratégique tout en </a:t>
            </a:r>
          </a:p>
          <a:p>
            <a:pPr algn="ctr"/>
            <a:r>
              <a:rPr lang="fr-FR" sz="2400" dirty="0"/>
              <a:t>réduisant les impacts environnementaux?</a:t>
            </a:r>
          </a:p>
          <a:p>
            <a:pPr algn="ctr"/>
            <a:endParaRPr lang="fr-FR" sz="2400" dirty="0"/>
          </a:p>
          <a:p>
            <a:pPr algn="ctr"/>
            <a:endParaRPr lang="fr-FR" sz="2400" dirty="0"/>
          </a:p>
          <a:p>
            <a:pPr algn="ctr"/>
            <a:r>
              <a:rPr lang="fr-FR" sz="2400" b="1" dirty="0">
                <a:sym typeface="Wingdings"/>
              </a:rPr>
              <a:t>Economie Circulaire, Sobriété, Produire autrement !</a:t>
            </a:r>
            <a:endParaRPr lang="fr-FR" sz="2400" b="1" dirty="0"/>
          </a:p>
          <a:p>
            <a:pPr algn="ctr"/>
            <a:endParaRPr lang="fr-FR" sz="2400" dirty="0"/>
          </a:p>
          <a:p>
            <a:pPr algn="ctr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42090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CFE8C6A-3945-391A-4CF7-D8F1022C8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Economie Circulaire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E8A21B-7090-8218-600F-C2FA873D4AF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" t="1766"/>
          <a:stretch/>
        </p:blipFill>
        <p:spPr bwMode="auto">
          <a:xfrm>
            <a:off x="881690" y="1562583"/>
            <a:ext cx="8053137" cy="5152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2176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D6F09-14A1-51ED-7F0F-DDE09FE9D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E5F1E8A-33B4-06D9-366C-E42C2EA8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Economie Circulaire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6D1C3CF-84B3-F595-11A3-738890540AB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" t="1766"/>
          <a:stretch/>
        </p:blipFill>
        <p:spPr bwMode="auto">
          <a:xfrm>
            <a:off x="881690" y="1562583"/>
            <a:ext cx="8053137" cy="51521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43734F8-8CF0-DE55-6797-82467C3D49AD}"/>
              </a:ext>
            </a:extLst>
          </p:cNvPr>
          <p:cNvSpPr txBox="1"/>
          <p:nvPr/>
        </p:nvSpPr>
        <p:spPr>
          <a:xfrm>
            <a:off x="7781360" y="4252985"/>
            <a:ext cx="36876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Ecologie Industrielle et Territoriale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Eco-conception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Economie de la fonctionnalité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Mutualisation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Recyclage</a:t>
            </a:r>
          </a:p>
        </p:txBody>
      </p:sp>
    </p:spTree>
    <p:extLst>
      <p:ext uri="{BB962C8B-B14F-4D97-AF65-F5344CB8AC3E}">
        <p14:creationId xmlns:p14="http://schemas.microsoft.com/office/powerpoint/2010/main" val="18057533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3991F3C-B3A5-4931-F1F6-FA3EF6E7D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limites du recyclage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784261-E4A1-7842-51B4-BF0F84E08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120" y="1825306"/>
            <a:ext cx="5289338" cy="441143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C09694F-E295-10DD-BA71-090B0A7760EF}"/>
              </a:ext>
            </a:extLst>
          </p:cNvPr>
          <p:cNvSpPr txBox="1"/>
          <p:nvPr/>
        </p:nvSpPr>
        <p:spPr>
          <a:xfrm rot="16200000">
            <a:off x="793344" y="3781615"/>
            <a:ext cx="362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Unité de production d’une ressource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8CFB644-93A0-56F0-5308-71F07BF1B920}"/>
              </a:ext>
            </a:extLst>
          </p:cNvPr>
          <p:cNvSpPr txBox="1"/>
          <p:nvPr/>
        </p:nvSpPr>
        <p:spPr>
          <a:xfrm>
            <a:off x="8233921" y="3105527"/>
            <a:ext cx="2069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Production primaire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5A0E5E0-84BE-7862-3792-95306AC1A243}"/>
              </a:ext>
            </a:extLst>
          </p:cNvPr>
          <p:cNvCxnSpPr>
            <a:cxnSpLocks/>
          </p:cNvCxnSpPr>
          <p:nvPr/>
        </p:nvCxnSpPr>
        <p:spPr>
          <a:xfrm flipH="1" flipV="1">
            <a:off x="7883611" y="2656703"/>
            <a:ext cx="358694" cy="5385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E022E9D9-1D9E-4C00-96C2-C81BCE1A44FD}"/>
              </a:ext>
            </a:extLst>
          </p:cNvPr>
          <p:cNvSpPr txBox="1"/>
          <p:nvPr/>
        </p:nvSpPr>
        <p:spPr>
          <a:xfrm>
            <a:off x="8305929" y="1737375"/>
            <a:ext cx="1103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Recyclage</a:t>
            </a:r>
          </a:p>
          <a:p>
            <a:r>
              <a:rPr lang="fr-FR" b="1" dirty="0">
                <a:solidFill>
                  <a:schemeClr val="accent1"/>
                </a:solidFill>
              </a:rPr>
              <a:t>0%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3519740-53FE-C500-E952-8E54A6B9128D}"/>
              </a:ext>
            </a:extLst>
          </p:cNvPr>
          <p:cNvSpPr txBox="1"/>
          <p:nvPr/>
        </p:nvSpPr>
        <p:spPr>
          <a:xfrm>
            <a:off x="3440642" y="1959843"/>
            <a:ext cx="37722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/>
              <a:t>6% </a:t>
            </a:r>
            <a:r>
              <a:rPr lang="fr-FR" sz="1500" dirty="0"/>
              <a:t>de croissance annuelle (x2 tous les 12 ans) </a:t>
            </a:r>
          </a:p>
          <a:p>
            <a:endParaRPr lang="fr-FR" sz="15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C4A8658-A283-1408-95A7-0DAC63E16292}"/>
              </a:ext>
            </a:extLst>
          </p:cNvPr>
          <p:cNvSpPr txBox="1"/>
          <p:nvPr/>
        </p:nvSpPr>
        <p:spPr>
          <a:xfrm>
            <a:off x="8305929" y="5769823"/>
            <a:ext cx="88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Années</a:t>
            </a:r>
          </a:p>
        </p:txBody>
      </p:sp>
    </p:spTree>
    <p:extLst>
      <p:ext uri="{BB962C8B-B14F-4D97-AF65-F5344CB8AC3E}">
        <p14:creationId xmlns:p14="http://schemas.microsoft.com/office/powerpoint/2010/main" val="224292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6098664-5CC7-9611-3E8C-6EEC933CC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" r="-1"/>
          <a:stretch/>
        </p:blipFill>
        <p:spPr>
          <a:xfrm>
            <a:off x="3005301" y="1809383"/>
            <a:ext cx="5274194" cy="446056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7B0E43B-0866-E03C-35FB-E88450CCB747}"/>
              </a:ext>
            </a:extLst>
          </p:cNvPr>
          <p:cNvSpPr txBox="1"/>
          <p:nvPr/>
        </p:nvSpPr>
        <p:spPr>
          <a:xfrm>
            <a:off x="8305929" y="5769823"/>
            <a:ext cx="88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Années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CB5F4C2-4171-4389-A341-001D6C1B3FBC}"/>
              </a:ext>
            </a:extLst>
          </p:cNvPr>
          <p:cNvSpPr txBox="1"/>
          <p:nvPr/>
        </p:nvSpPr>
        <p:spPr>
          <a:xfrm>
            <a:off x="8305929" y="1737375"/>
            <a:ext cx="1111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Recyclage</a:t>
            </a:r>
          </a:p>
          <a:p>
            <a:r>
              <a:rPr lang="fr-FR" b="1" dirty="0">
                <a:solidFill>
                  <a:schemeClr val="accent1"/>
                </a:solidFill>
              </a:rPr>
              <a:t>0%</a:t>
            </a:r>
          </a:p>
          <a:p>
            <a:r>
              <a:rPr lang="fr-FR" b="1" dirty="0">
                <a:solidFill>
                  <a:schemeClr val="accent6"/>
                </a:solidFill>
              </a:rPr>
              <a:t>60%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417D994-0CF6-7973-6D78-4DF8C8CB2AE5}"/>
              </a:ext>
            </a:extLst>
          </p:cNvPr>
          <p:cNvCxnSpPr>
            <a:cxnSpLocks/>
          </p:cNvCxnSpPr>
          <p:nvPr/>
        </p:nvCxnSpPr>
        <p:spPr>
          <a:xfrm>
            <a:off x="4134203" y="5212375"/>
            <a:ext cx="0" cy="24738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5CFAD8A-9DE2-2B61-4A2E-4FFE963E6C9B}"/>
              </a:ext>
            </a:extLst>
          </p:cNvPr>
          <p:cNvCxnSpPr/>
          <p:nvPr/>
        </p:nvCxnSpPr>
        <p:spPr>
          <a:xfrm>
            <a:off x="5857657" y="4473679"/>
            <a:ext cx="0" cy="57606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899C343-C272-4E89-83D8-C744CD980C32}"/>
              </a:ext>
            </a:extLst>
          </p:cNvPr>
          <p:cNvCxnSpPr/>
          <p:nvPr/>
        </p:nvCxnSpPr>
        <p:spPr>
          <a:xfrm>
            <a:off x="7873881" y="2529463"/>
            <a:ext cx="0" cy="136815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1C0FC2A7-71C3-2359-D3A8-E9C00F20584E}"/>
              </a:ext>
            </a:extLst>
          </p:cNvPr>
          <p:cNvSpPr txBox="1"/>
          <p:nvPr/>
        </p:nvSpPr>
        <p:spPr>
          <a:xfrm>
            <a:off x="8233921" y="3105527"/>
            <a:ext cx="2069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Production primaire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18968D8-A6CF-96AA-BE8A-484028A9835D}"/>
              </a:ext>
            </a:extLst>
          </p:cNvPr>
          <p:cNvCxnSpPr/>
          <p:nvPr/>
        </p:nvCxnSpPr>
        <p:spPr>
          <a:xfrm flipH="1">
            <a:off x="8017897" y="3402851"/>
            <a:ext cx="216024" cy="49476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3FF0CF5-578C-47C7-1D81-3E6BA1E772F0}"/>
              </a:ext>
            </a:extLst>
          </p:cNvPr>
          <p:cNvCxnSpPr/>
          <p:nvPr/>
        </p:nvCxnSpPr>
        <p:spPr>
          <a:xfrm flipH="1" flipV="1">
            <a:off x="8017897" y="2529463"/>
            <a:ext cx="224408" cy="6657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572B65A-AE9F-BAD6-5AAA-A7A4D426D18F}"/>
              </a:ext>
            </a:extLst>
          </p:cNvPr>
          <p:cNvCxnSpPr/>
          <p:nvPr/>
        </p:nvCxnSpPr>
        <p:spPr>
          <a:xfrm>
            <a:off x="3265369" y="5481791"/>
            <a:ext cx="936104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F4B97545-9AB2-1406-BF43-C11E8932C84D}"/>
              </a:ext>
            </a:extLst>
          </p:cNvPr>
          <p:cNvSpPr txBox="1"/>
          <p:nvPr/>
        </p:nvSpPr>
        <p:spPr>
          <a:xfrm>
            <a:off x="3410722" y="5481791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6 ans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0A5DB79-1F88-CE88-95AB-15BE2D8A854D}"/>
              </a:ext>
            </a:extLst>
          </p:cNvPr>
          <p:cNvSpPr txBox="1"/>
          <p:nvPr/>
        </p:nvSpPr>
        <p:spPr>
          <a:xfrm>
            <a:off x="6056297" y="4248363"/>
            <a:ext cx="156581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3"/>
                </a:solidFill>
              </a:rPr>
              <a:t>Effet recyclage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B69321C-0D74-6B40-92AE-AB18B0CD8111}"/>
              </a:ext>
            </a:extLst>
          </p:cNvPr>
          <p:cNvSpPr txBox="1"/>
          <p:nvPr/>
        </p:nvSpPr>
        <p:spPr>
          <a:xfrm rot="16200000">
            <a:off x="793344" y="3781615"/>
            <a:ext cx="362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Unité de production d’une ressource</a:t>
            </a:r>
          </a:p>
        </p:txBody>
      </p:sp>
      <p:sp>
        <p:nvSpPr>
          <p:cNvPr id="21" name="Titre 2">
            <a:extLst>
              <a:ext uri="{FF2B5EF4-FFF2-40B4-BE49-F238E27FC236}">
                <a16:creationId xmlns:a16="http://schemas.microsoft.com/office/drawing/2014/main" id="{89941E17-1C84-3D1F-EE89-6B39CCADA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limites du recyclage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B125C66-F76A-8A76-4DBF-7D663B47FE21}"/>
              </a:ext>
            </a:extLst>
          </p:cNvPr>
          <p:cNvSpPr txBox="1"/>
          <p:nvPr/>
        </p:nvSpPr>
        <p:spPr>
          <a:xfrm>
            <a:off x="3440642" y="1959843"/>
            <a:ext cx="37722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/>
              <a:t>6% </a:t>
            </a:r>
            <a:r>
              <a:rPr lang="fr-FR" sz="1500" dirty="0"/>
              <a:t>de croissance annuelle (x2 tous les 12 ans) </a:t>
            </a:r>
          </a:p>
          <a:p>
            <a:endParaRPr lang="fr-FR" sz="15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9AF3CC5-F033-6F93-1283-E208ECD18042}"/>
              </a:ext>
            </a:extLst>
          </p:cNvPr>
          <p:cNvSpPr txBox="1"/>
          <p:nvPr/>
        </p:nvSpPr>
        <p:spPr>
          <a:xfrm>
            <a:off x="3428982" y="2935281"/>
            <a:ext cx="21899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/>
              <a:t>Taux de recyclage de </a:t>
            </a:r>
            <a:r>
              <a:rPr lang="fr-FR" sz="1500" b="1" dirty="0"/>
              <a:t>60%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8C27B5-6406-DE09-0628-B35B450CAB96}"/>
              </a:ext>
            </a:extLst>
          </p:cNvPr>
          <p:cNvSpPr/>
          <p:nvPr/>
        </p:nvSpPr>
        <p:spPr>
          <a:xfrm>
            <a:off x="3440642" y="2438130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500" dirty="0"/>
              <a:t>Utilisation de la ressource avant recyclage: </a:t>
            </a:r>
            <a:r>
              <a:rPr lang="fr-FR" sz="1500" b="1" dirty="0"/>
              <a:t>6 an</a:t>
            </a:r>
            <a:r>
              <a:rPr lang="fr-FR" sz="15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780757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CAC4EC3-54BC-599E-EB1A-3D34E1AAD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"/>
          <a:stretch/>
        </p:blipFill>
        <p:spPr>
          <a:xfrm>
            <a:off x="3009742" y="1748392"/>
            <a:ext cx="5285482" cy="448421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978A603-760E-383D-CCAC-4DC7ACABDA81}"/>
              </a:ext>
            </a:extLst>
          </p:cNvPr>
          <p:cNvSpPr txBox="1"/>
          <p:nvPr/>
        </p:nvSpPr>
        <p:spPr>
          <a:xfrm>
            <a:off x="3440642" y="1959843"/>
            <a:ext cx="37722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/>
              <a:t>6% </a:t>
            </a:r>
            <a:r>
              <a:rPr lang="fr-FR" sz="1500" dirty="0"/>
              <a:t>de croissance annuelle (x2 tous les 12 ans) </a:t>
            </a:r>
          </a:p>
          <a:p>
            <a:endParaRPr lang="fr-FR" sz="15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977341-A74A-58FF-86B6-AE0568D7B055}"/>
              </a:ext>
            </a:extLst>
          </p:cNvPr>
          <p:cNvSpPr txBox="1"/>
          <p:nvPr/>
        </p:nvSpPr>
        <p:spPr>
          <a:xfrm rot="16200000">
            <a:off x="793344" y="3781615"/>
            <a:ext cx="362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Unité de production d’une ressource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D2A0EF8-9DE3-F32B-8387-F09CBC0176E3}"/>
              </a:ext>
            </a:extLst>
          </p:cNvPr>
          <p:cNvSpPr txBox="1"/>
          <p:nvPr/>
        </p:nvSpPr>
        <p:spPr>
          <a:xfrm>
            <a:off x="3428982" y="2935281"/>
            <a:ext cx="21899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/>
              <a:t>Taux de recyclage de </a:t>
            </a:r>
            <a:r>
              <a:rPr lang="fr-FR" sz="1500" b="1" dirty="0"/>
              <a:t>60%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BC03D83-5764-1AC7-5212-D0408489347F}"/>
              </a:ext>
            </a:extLst>
          </p:cNvPr>
          <p:cNvSpPr txBox="1"/>
          <p:nvPr/>
        </p:nvSpPr>
        <p:spPr>
          <a:xfrm>
            <a:off x="8295224" y="3963797"/>
            <a:ext cx="1111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Recyclage</a:t>
            </a:r>
          </a:p>
          <a:p>
            <a:r>
              <a:rPr lang="fr-FR" b="1" dirty="0">
                <a:solidFill>
                  <a:schemeClr val="accent1"/>
                </a:solidFill>
              </a:rPr>
              <a:t>0%</a:t>
            </a:r>
          </a:p>
          <a:p>
            <a:r>
              <a:rPr lang="fr-FR" b="1" dirty="0">
                <a:solidFill>
                  <a:schemeClr val="accent6"/>
                </a:solidFill>
              </a:rPr>
              <a:t>60%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1107FB7-10A4-D307-B4B4-3786AE389938}"/>
              </a:ext>
            </a:extLst>
          </p:cNvPr>
          <p:cNvSpPr txBox="1"/>
          <p:nvPr/>
        </p:nvSpPr>
        <p:spPr>
          <a:xfrm>
            <a:off x="8121162" y="3044536"/>
            <a:ext cx="2069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Production primaire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0A458A1-A489-DBB7-C3CC-ACBB678F2409}"/>
              </a:ext>
            </a:extLst>
          </p:cNvPr>
          <p:cNvCxnSpPr/>
          <p:nvPr/>
        </p:nvCxnSpPr>
        <p:spPr>
          <a:xfrm flipH="1">
            <a:off x="7905138" y="3341860"/>
            <a:ext cx="216024" cy="49476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23EDD7A-8184-9D68-A64B-A44F963EE801}"/>
              </a:ext>
            </a:extLst>
          </p:cNvPr>
          <p:cNvCxnSpPr/>
          <p:nvPr/>
        </p:nvCxnSpPr>
        <p:spPr>
          <a:xfrm flipH="1" flipV="1">
            <a:off x="7905138" y="2468472"/>
            <a:ext cx="224408" cy="6657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0C0C9F1-118D-BC8B-664B-E10A85776AFB}"/>
              </a:ext>
            </a:extLst>
          </p:cNvPr>
          <p:cNvCxnSpPr/>
          <p:nvPr/>
        </p:nvCxnSpPr>
        <p:spPr>
          <a:xfrm>
            <a:off x="6608994" y="3836624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52D361E0-F109-194D-FFE9-A30BF5FA8C12}"/>
              </a:ext>
            </a:extLst>
          </p:cNvPr>
          <p:cNvSpPr txBox="1"/>
          <p:nvPr/>
        </p:nvSpPr>
        <p:spPr>
          <a:xfrm>
            <a:off x="3440642" y="5348792"/>
            <a:ext cx="80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10 ans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60FACCE-E401-9F76-CE8F-9E8EBA0ED8E9}"/>
              </a:ext>
            </a:extLst>
          </p:cNvPr>
          <p:cNvCxnSpPr/>
          <p:nvPr/>
        </p:nvCxnSpPr>
        <p:spPr>
          <a:xfrm>
            <a:off x="5456866" y="4628712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A63A29A-8649-A17C-1F2F-0D44938064A2}"/>
              </a:ext>
            </a:extLst>
          </p:cNvPr>
          <p:cNvCxnSpPr/>
          <p:nvPr/>
        </p:nvCxnSpPr>
        <p:spPr>
          <a:xfrm>
            <a:off x="3296626" y="5348792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A3D4213A-F5FC-4720-7519-E82289FA0CE1}"/>
              </a:ext>
            </a:extLst>
          </p:cNvPr>
          <p:cNvSpPr txBox="1"/>
          <p:nvPr/>
        </p:nvSpPr>
        <p:spPr>
          <a:xfrm>
            <a:off x="5960922" y="4268672"/>
            <a:ext cx="80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10 ans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88DFACA-024A-614C-635C-CDFCBF3725D8}"/>
              </a:ext>
            </a:extLst>
          </p:cNvPr>
          <p:cNvSpPr txBox="1"/>
          <p:nvPr/>
        </p:nvSpPr>
        <p:spPr>
          <a:xfrm>
            <a:off x="6969034" y="3467292"/>
            <a:ext cx="80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10 ans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9A331D-05E1-0101-73CB-478F46F55A2A}"/>
              </a:ext>
            </a:extLst>
          </p:cNvPr>
          <p:cNvSpPr/>
          <p:nvPr/>
        </p:nvSpPr>
        <p:spPr>
          <a:xfrm>
            <a:off x="3440642" y="2438130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500" dirty="0"/>
              <a:t>Utilisation de la ressource avant recyclage: </a:t>
            </a:r>
            <a:r>
              <a:rPr lang="fr-FR" sz="1500" b="1" dirty="0"/>
              <a:t>6 an</a:t>
            </a:r>
            <a:r>
              <a:rPr lang="fr-FR" sz="1500" dirty="0"/>
              <a:t>s</a:t>
            </a:r>
          </a:p>
        </p:txBody>
      </p:sp>
      <p:sp>
        <p:nvSpPr>
          <p:cNvPr id="20" name="Titre 2">
            <a:extLst>
              <a:ext uri="{FF2B5EF4-FFF2-40B4-BE49-F238E27FC236}">
                <a16:creationId xmlns:a16="http://schemas.microsoft.com/office/drawing/2014/main" id="{659A475A-03B8-5944-6F4B-849C002B4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limites du recyclage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77F1BBB-13C3-022E-B638-6E718C9F5B3A}"/>
              </a:ext>
            </a:extLst>
          </p:cNvPr>
          <p:cNvSpPr txBox="1"/>
          <p:nvPr/>
        </p:nvSpPr>
        <p:spPr>
          <a:xfrm>
            <a:off x="8305929" y="5769823"/>
            <a:ext cx="88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Années</a:t>
            </a:r>
          </a:p>
        </p:txBody>
      </p:sp>
    </p:spTree>
    <p:extLst>
      <p:ext uri="{BB962C8B-B14F-4D97-AF65-F5344CB8AC3E}">
        <p14:creationId xmlns:p14="http://schemas.microsoft.com/office/powerpoint/2010/main" val="736662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0026D835-6528-7FBB-3FC0-49896BF10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00" y="892298"/>
            <a:ext cx="7935099" cy="58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829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B839779-DBA7-1950-F05F-D14E93A0D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01"/>
          <a:stretch/>
        </p:blipFill>
        <p:spPr>
          <a:xfrm>
            <a:off x="993352" y="1632410"/>
            <a:ext cx="7028718" cy="469615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8CAFA7C-B1DD-3BE3-29D8-896F7D6AD391}"/>
              </a:ext>
            </a:extLst>
          </p:cNvPr>
          <p:cNvSpPr txBox="1"/>
          <p:nvPr/>
        </p:nvSpPr>
        <p:spPr>
          <a:xfrm>
            <a:off x="7338792" y="3244334"/>
            <a:ext cx="136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Grosse-2014</a:t>
            </a: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72CE3B73-070E-FD0E-1431-BE61C3FB6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besoin de sobriété!</a:t>
            </a:r>
          </a:p>
        </p:txBody>
      </p:sp>
    </p:spTree>
    <p:extLst>
      <p:ext uri="{BB962C8B-B14F-4D97-AF65-F5344CB8AC3E}">
        <p14:creationId xmlns:p14="http://schemas.microsoft.com/office/powerpoint/2010/main" val="7484241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37E9D84-641D-9726-3202-CDA6A3791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Produire autrement à partir de sources secondaires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ADE921-049A-11F2-82C0-DDFE0CCBC6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80" b="97854" l="5644" r="97303">
                        <a14:foregroundMark x1="12787" y1="31320" x2="12787" y2="31320"/>
                        <a14:foregroundMark x1="8591" y1="21622" x2="8591" y2="21622"/>
                        <a14:foregroundMark x1="7443" y1="13116" x2="7443" y2="13116"/>
                        <a14:foregroundMark x1="70080" y1="20350" x2="70080" y2="20350"/>
                        <a14:foregroundMark x1="73277" y1="20350" x2="73277" y2="20350"/>
                        <a14:foregroundMark x1="78521" y1="21463" x2="78521" y2="21463"/>
                        <a14:foregroundMark x1="75974" y1="23688" x2="75974" y2="23688"/>
                        <a14:foregroundMark x1="84316" y1="21781" x2="84316" y2="21781"/>
                        <a14:foregroundMark x1="84815" y1="22019" x2="69481" y2="18839"/>
                        <a14:foregroundMark x1="69481" y1="18839" x2="83217" y2="12242"/>
                        <a14:foregroundMark x1="89660" y1="20111" x2="84915" y2="25199"/>
                        <a14:foregroundMark x1="84915" y1="25199" x2="78621" y2="27583"/>
                        <a14:foregroundMark x1="78621" y1="27583" x2="74625" y2="34261"/>
                        <a14:foregroundMark x1="74625" y1="34261" x2="76174" y2="43402"/>
                        <a14:foregroundMark x1="76174" y1="43402" x2="81069" y2="50954"/>
                        <a14:foregroundMark x1="81069" y1="50954" x2="86414" y2="46343"/>
                        <a14:foregroundMark x1="86414" y1="46343" x2="89560" y2="25119"/>
                        <a14:foregroundMark x1="89560" y1="25119" x2="89560" y2="23847"/>
                        <a14:foregroundMark x1="93956" y1="28378" x2="93956" y2="16852"/>
                        <a14:foregroundMark x1="93956" y1="16852" x2="90410" y2="9459"/>
                        <a14:foregroundMark x1="90410" y1="9459" x2="85465" y2="9936"/>
                        <a14:foregroundMark x1="94056" y1="9618" x2="95355" y2="18760"/>
                        <a14:foregroundMark x1="95355" y1="18760" x2="94306" y2="48887"/>
                        <a14:foregroundMark x1="94306" y1="48887" x2="93756" y2="50238"/>
                        <a14:foregroundMark x1="97303" y1="46264" x2="88012" y2="65262"/>
                        <a14:foregroundMark x1="88012" y1="65262" x2="73477" y2="66693"/>
                        <a14:foregroundMark x1="73477" y1="66693" x2="69680" y2="59857"/>
                        <a14:foregroundMark x1="69680" y1="59857" x2="70080" y2="53816"/>
                        <a14:foregroundMark x1="22577" y1="12798" x2="22577" y2="12798"/>
                        <a14:foregroundMark x1="28122" y1="10811" x2="28122" y2="10811"/>
                        <a14:foregroundMark x1="30969" y1="10413" x2="27423" y2="10413"/>
                        <a14:foregroundMark x1="32218" y1="10731" x2="30120" y2="9936"/>
                        <a14:foregroundMark x1="28272" y1="91892" x2="16184" y2="91017"/>
                        <a14:foregroundMark x1="16184" y1="91017" x2="11089" y2="86407"/>
                        <a14:foregroundMark x1="11089" y1="86407" x2="7343" y2="79173"/>
                        <a14:foregroundMark x1="7343" y1="79173" x2="13536" y2="75358"/>
                        <a14:foregroundMark x1="13536" y1="75358" x2="15634" y2="75358"/>
                        <a14:foregroundMark x1="4695" y1="72655" x2="3247" y2="83068"/>
                        <a14:foregroundMark x1="3247" y1="83068" x2="4695" y2="92528"/>
                        <a14:foregroundMark x1="4695" y1="92528" x2="9441" y2="97933"/>
                        <a14:foregroundMark x1="9441" y1="97933" x2="9441" y2="97933"/>
                        <a14:foregroundMark x1="5644" y1="81240" x2="5944" y2="82035"/>
                        <a14:foregroundMark x1="25524" y1="95787" x2="44356" y2="96423"/>
                        <a14:foregroundMark x1="44356" y1="96423" x2="50150" y2="95628"/>
                        <a14:foregroundMark x1="50150" y1="95628" x2="50849" y2="94754"/>
                        <a14:foregroundMark x1="66633" y1="74006" x2="66633" y2="74006"/>
                        <a14:foregroundMark x1="66733" y1="73688" x2="66733" y2="73688"/>
                        <a14:foregroundMark x1="66833" y1="74165" x2="66833" y2="74165"/>
                        <a14:foregroundMark x1="67283" y1="74006" x2="67283" y2="74006"/>
                        <a14:foregroundMark x1="72627" y1="74483" x2="72627" y2="74483"/>
                        <a14:foregroundMark x1="72727" y1="74483" x2="72727" y2="74483"/>
                        <a14:backgroundMark x1="29820" y1="10095" x2="29820" y2="10095"/>
                        <a14:backgroundMark x1="29820" y1="10095" x2="29820" y2="10095"/>
                        <a14:backgroundMark x1="29820" y1="10095" x2="31069" y2="9300"/>
                      </a14:backgroundRemoval>
                    </a14:imgEffect>
                  </a14:imgLayer>
                </a14:imgProps>
              </a:ext>
            </a:extLst>
          </a:blip>
          <a:srcRect l="4259" t="6410"/>
          <a:stretch/>
        </p:blipFill>
        <p:spPr>
          <a:xfrm>
            <a:off x="1179835" y="1754891"/>
            <a:ext cx="8000677" cy="491446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AB7DE4E-2BF3-CCC3-5230-FC40CAAF59A7}"/>
              </a:ext>
            </a:extLst>
          </p:cNvPr>
          <p:cNvSpPr txBox="1"/>
          <p:nvPr/>
        </p:nvSpPr>
        <p:spPr>
          <a:xfrm>
            <a:off x="9279501" y="1898248"/>
            <a:ext cx="23807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1gr d’Or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fr-FR" dirty="0">
                <a:sym typeface="Wingdings" pitchFamily="2" charset="2"/>
              </a:rPr>
              <a:t>4kg de smartphones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fr-FR" dirty="0">
                <a:sym typeface="Wingdings" pitchFamily="2" charset="2"/>
              </a:rPr>
              <a:t>1000kg de minerais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6092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A3C12-22A2-7786-48E1-6BBFE29C2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999A4C8-543B-A054-CFBF-3FE1AA1B414F}"/>
              </a:ext>
            </a:extLst>
          </p:cNvPr>
          <p:cNvSpPr txBox="1"/>
          <p:nvPr/>
        </p:nvSpPr>
        <p:spPr>
          <a:xfrm>
            <a:off x="2784767" y="5206371"/>
            <a:ext cx="253146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6"/>
                </a:solidFill>
              </a:rPr>
              <a:t>Biomasse</a:t>
            </a:r>
          </a:p>
          <a:p>
            <a:pPr algn="ctr"/>
            <a:r>
              <a:rPr lang="fr-FR" sz="1600" dirty="0">
                <a:solidFill>
                  <a:schemeClr val="accent6"/>
                </a:solidFill>
              </a:rPr>
              <a:t>(plantes, animaux, bactéries</a:t>
            </a:r>
          </a:p>
          <a:p>
            <a:pPr algn="ctr"/>
            <a:r>
              <a:rPr lang="fr-FR" sz="1600" dirty="0">
                <a:solidFill>
                  <a:schemeClr val="accent6"/>
                </a:solidFill>
              </a:rPr>
              <a:t>champignons, virus, etc.)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A4998E-8865-5945-AB5A-7EF75569F756}"/>
              </a:ext>
            </a:extLst>
          </p:cNvPr>
          <p:cNvSpPr/>
          <p:nvPr/>
        </p:nvSpPr>
        <p:spPr>
          <a:xfrm>
            <a:off x="2916070" y="1463308"/>
            <a:ext cx="2700000" cy="360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53F0D6-7D8F-2711-11A8-9C52633C6445}"/>
              </a:ext>
            </a:extLst>
          </p:cNvPr>
          <p:cNvSpPr/>
          <p:nvPr/>
        </p:nvSpPr>
        <p:spPr>
          <a:xfrm>
            <a:off x="3556407" y="2285110"/>
            <a:ext cx="27000" cy="3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852809-8B86-1FC1-1347-30B2365BBB47}"/>
              </a:ext>
            </a:extLst>
          </p:cNvPr>
          <p:cNvSpPr/>
          <p:nvPr/>
        </p:nvSpPr>
        <p:spPr>
          <a:xfrm>
            <a:off x="6217497" y="6320337"/>
            <a:ext cx="28199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fr-FR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Visual </a:t>
            </a:r>
            <a:r>
              <a:rPr lang="fr-FR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Capitalist</a:t>
            </a:r>
            <a:r>
              <a:rPr lang="fr-FR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fr-FR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Elhacham</a:t>
            </a:r>
            <a:r>
              <a:rPr lang="fr-FR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2020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A2093D-EA7B-7A82-17F4-33218F894400}"/>
              </a:ext>
            </a:extLst>
          </p:cNvPr>
          <p:cNvSpPr/>
          <p:nvPr/>
        </p:nvSpPr>
        <p:spPr>
          <a:xfrm>
            <a:off x="4364061" y="4630307"/>
            <a:ext cx="1099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≈ 1120 Gt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E19B776-869F-1428-2EC6-6FDE2F2E9636}"/>
              </a:ext>
            </a:extLst>
          </p:cNvPr>
          <p:cNvSpPr txBox="1"/>
          <p:nvPr/>
        </p:nvSpPr>
        <p:spPr>
          <a:xfrm>
            <a:off x="567976" y="1172182"/>
            <a:ext cx="216049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/>
              <a:t>Poids des humains</a:t>
            </a:r>
          </a:p>
          <a:p>
            <a:pPr algn="ctr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≈ 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XX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% du vivant</a:t>
            </a:r>
            <a:endParaRPr lang="fr-FR" sz="1600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6F8A7710-B02A-071E-4713-07780036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0669969" cy="578011"/>
          </a:xfrm>
        </p:spPr>
        <p:txBody>
          <a:bodyPr/>
          <a:lstStyle/>
          <a:p>
            <a:pPr algn="r"/>
            <a:r>
              <a:rPr lang="fr-FR" dirty="0"/>
              <a:t>L’anthropocène</a:t>
            </a:r>
          </a:p>
        </p:txBody>
      </p:sp>
    </p:spTree>
    <p:extLst>
      <p:ext uri="{BB962C8B-B14F-4D97-AF65-F5344CB8AC3E}">
        <p14:creationId xmlns:p14="http://schemas.microsoft.com/office/powerpoint/2010/main" val="2517131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8C5AE53-D157-AFC8-C97B-0794FA49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Produire autrement avec des techniques plus sobres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B06D6E-D7FC-5E8C-2B0A-ABFB0DD64BF3}"/>
              </a:ext>
            </a:extLst>
          </p:cNvPr>
          <p:cNvSpPr/>
          <p:nvPr/>
        </p:nvSpPr>
        <p:spPr>
          <a:xfrm>
            <a:off x="1380741" y="5328042"/>
            <a:ext cx="5884323" cy="109637"/>
          </a:xfrm>
          <a:prstGeom prst="rect">
            <a:avLst/>
          </a:prstGeom>
          <a:gradFill flip="none" rotWithShape="1">
            <a:gsLst>
              <a:gs pos="0">
                <a:srgbClr val="6777A9">
                  <a:alpha val="15000"/>
                </a:srgbClr>
              </a:gs>
              <a:gs pos="100000">
                <a:srgbClr val="6777A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CE4275-9923-20FE-D0F4-71CB51489C81}"/>
              </a:ext>
            </a:extLst>
          </p:cNvPr>
          <p:cNvSpPr/>
          <p:nvPr/>
        </p:nvSpPr>
        <p:spPr>
          <a:xfrm>
            <a:off x="1380741" y="2129655"/>
            <a:ext cx="5884323" cy="109637"/>
          </a:xfrm>
          <a:prstGeom prst="rect">
            <a:avLst/>
          </a:prstGeom>
          <a:gradFill flip="none" rotWithShape="1">
            <a:gsLst>
              <a:gs pos="0">
                <a:srgbClr val="4B8338">
                  <a:alpha val="15000"/>
                </a:srgbClr>
              </a:gs>
              <a:gs pos="100000">
                <a:srgbClr val="4B8338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D44E3-6349-22D8-1488-9711249DB4EC}"/>
              </a:ext>
            </a:extLst>
          </p:cNvPr>
          <p:cNvSpPr/>
          <p:nvPr/>
        </p:nvSpPr>
        <p:spPr>
          <a:xfrm>
            <a:off x="1296580" y="1720718"/>
            <a:ext cx="526323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Dicranopteris linearis</a:t>
            </a:r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sz="1400" dirty="0"/>
              <a:t>Hyper accumulatrice de terres rares</a:t>
            </a:r>
          </a:p>
          <a:p>
            <a:pPr marL="285750" indent="-285750">
              <a:buFont typeface="Arial"/>
              <a:buChar char="•"/>
            </a:pPr>
            <a:r>
              <a:rPr lang="fr-FR" sz="1400" dirty="0"/>
              <a:t>Accumulation jusqu’à plusieurs milliers de mg/kg dans les feuilles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F04EBB-DD80-991C-FD5E-55167FC29D87}"/>
              </a:ext>
            </a:extLst>
          </p:cNvPr>
          <p:cNvSpPr/>
          <p:nvPr/>
        </p:nvSpPr>
        <p:spPr>
          <a:xfrm>
            <a:off x="1296580" y="4927519"/>
            <a:ext cx="36856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Oscarella lobularis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sz="1400" dirty="0"/>
              <a:t>Bio-concentre le vanadium</a:t>
            </a:r>
          </a:p>
          <a:p>
            <a:pPr marL="285750" indent="-285750">
              <a:buFont typeface="Arial"/>
              <a:buChar char="•"/>
            </a:pPr>
            <a:r>
              <a:rPr lang="fr-FR" sz="1400" dirty="0"/>
              <a:t>Mécanisme de bioconcentration non étudié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6F35248-891D-2D87-1846-51A568145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472" y="1484784"/>
            <a:ext cx="1800000" cy="180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0D9832-A86A-2D53-8497-60389EE4ED01}"/>
              </a:ext>
            </a:extLst>
          </p:cNvPr>
          <p:cNvSpPr/>
          <p:nvPr/>
        </p:nvSpPr>
        <p:spPr>
          <a:xfrm>
            <a:off x="1380741" y="3695547"/>
            <a:ext cx="5884323" cy="109637"/>
          </a:xfrm>
          <a:prstGeom prst="rect">
            <a:avLst/>
          </a:prstGeom>
          <a:gradFill flip="none" rotWithShape="1">
            <a:gsLst>
              <a:gs pos="0">
                <a:srgbClr val="62594E">
                  <a:alpha val="15000"/>
                </a:srgbClr>
              </a:gs>
              <a:gs pos="100000">
                <a:srgbClr val="62594E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FC9F8C7-0DC5-3923-F6B9-8F505174A0F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0472" y="3138470"/>
            <a:ext cx="1800000" cy="1800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49FDDD-1276-46B0-A2FF-65CED5240A2C}"/>
              </a:ext>
            </a:extLst>
          </p:cNvPr>
          <p:cNvSpPr/>
          <p:nvPr/>
        </p:nvSpPr>
        <p:spPr>
          <a:xfrm>
            <a:off x="1296580" y="3312062"/>
            <a:ext cx="47628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Pseudomonas Putida</a:t>
            </a:r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sz="1400" dirty="0"/>
              <a:t>Utilisation des TR légères pour des réactions enzymatiques</a:t>
            </a:r>
          </a:p>
          <a:p>
            <a:pPr marL="285750" indent="-285750">
              <a:buFont typeface="Arial"/>
              <a:buChar char="•"/>
            </a:pPr>
            <a:r>
              <a:rPr lang="fr-FR" sz="1400" dirty="0"/>
              <a:t>Protéine Ln-dépendante identifiée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E46546-C040-757D-126C-2EED2ADE474C}"/>
              </a:ext>
            </a:extLst>
          </p:cNvPr>
          <p:cNvSpPr/>
          <p:nvPr/>
        </p:nvSpPr>
        <p:spPr>
          <a:xfrm>
            <a:off x="7239746" y="4422675"/>
            <a:ext cx="13728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Dennis Kunkel Microscopy / </a:t>
            </a:r>
          </a:p>
          <a:p>
            <a:pPr algn="ctr"/>
            <a:r>
              <a:rPr lang="fr-FR" sz="800" dirty="0">
                <a:solidFill>
                  <a:schemeClr val="bg1"/>
                </a:solidFill>
              </a:rPr>
              <a:t>Science Photo Library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E97CC79-5240-31C7-8ECF-FE35CBEAC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472" y="4844374"/>
            <a:ext cx="1800000" cy="1800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B18FA6-C09F-E993-9E21-47B815552A6E}"/>
              </a:ext>
            </a:extLst>
          </p:cNvPr>
          <p:cNvSpPr/>
          <p:nvPr/>
        </p:nvSpPr>
        <p:spPr>
          <a:xfrm>
            <a:off x="7308727" y="6191408"/>
            <a:ext cx="12490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dirty="0">
                <a:solidFill>
                  <a:srgbClr val="FFFFFF"/>
                </a:solidFill>
              </a:rPr>
              <a:t>© Wilfried Bay-Nouailhat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AA6009F-5F7E-E353-E27F-1138A338E072}"/>
              </a:ext>
            </a:extLst>
          </p:cNvPr>
          <p:cNvSpPr txBox="1"/>
          <p:nvPr/>
        </p:nvSpPr>
        <p:spPr>
          <a:xfrm>
            <a:off x="8984805" y="3472014"/>
            <a:ext cx="2814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/>
              <a:t>Le vivant:</a:t>
            </a:r>
          </a:p>
          <a:p>
            <a:pPr algn="ctr"/>
            <a:r>
              <a:rPr lang="fr-FR" sz="2000" dirty="0"/>
              <a:t>Une source d’inspiration!</a:t>
            </a:r>
          </a:p>
        </p:txBody>
      </p:sp>
    </p:spTree>
    <p:extLst>
      <p:ext uri="{BB962C8B-B14F-4D97-AF65-F5344CB8AC3E}">
        <p14:creationId xmlns:p14="http://schemas.microsoft.com/office/powerpoint/2010/main" val="33223853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B0663C8-1B04-1F6C-FD60-9F22C8EB5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68" y="961167"/>
            <a:ext cx="11577063" cy="578011"/>
          </a:xfrm>
        </p:spPr>
        <p:txBody>
          <a:bodyPr/>
          <a:lstStyle/>
          <a:p>
            <a:r>
              <a:rPr lang="fr-FR" dirty="0"/>
              <a:t>Extraction bio-inspirée de terres rares à partir de résidus de bauxite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155818-E04B-B399-D07C-A8E63FF1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731217"/>
            <a:ext cx="6912768" cy="479649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A1CB1F-0AA7-A2B2-00E9-E62AAE595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531417"/>
            <a:ext cx="3745687" cy="24989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B66D94-FD5F-D340-0018-16F68986C3F6}"/>
              </a:ext>
            </a:extLst>
          </p:cNvPr>
          <p:cNvSpPr/>
          <p:nvPr/>
        </p:nvSpPr>
        <p:spPr>
          <a:xfrm>
            <a:off x="6511095" y="5596961"/>
            <a:ext cx="1517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Boris </a:t>
            </a:r>
            <a:r>
              <a:rPr lang="fr-FR" sz="1400" dirty="0" err="1"/>
              <a:t>Horvat</a:t>
            </a:r>
            <a:r>
              <a:rPr lang="fr-FR" sz="1400" dirty="0"/>
              <a:t> / AFP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BCD5FA-B580-7CC2-2D6F-90399ACCDE6B}"/>
              </a:ext>
            </a:extLst>
          </p:cNvPr>
          <p:cNvSpPr txBox="1"/>
          <p:nvPr/>
        </p:nvSpPr>
        <p:spPr>
          <a:xfrm>
            <a:off x="4574729" y="5066368"/>
            <a:ext cx="1984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Résidus de bauxite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FC3B80F-6D8D-A6D6-7585-B529C6013C46}"/>
              </a:ext>
            </a:extLst>
          </p:cNvPr>
          <p:cNvCxnSpPr/>
          <p:nvPr/>
        </p:nvCxnSpPr>
        <p:spPr>
          <a:xfrm flipH="1" flipV="1">
            <a:off x="3779912" y="3243385"/>
            <a:ext cx="792088" cy="432048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C3DD871-D975-FF0D-94B4-2013AFD57537}"/>
              </a:ext>
            </a:extLst>
          </p:cNvPr>
          <p:cNvSpPr/>
          <p:nvPr/>
        </p:nvSpPr>
        <p:spPr>
          <a:xfrm>
            <a:off x="0" y="6165304"/>
            <a:ext cx="1656184" cy="692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40763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76C62B7-F591-E41D-1932-18481C76F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72" y="1206993"/>
            <a:ext cx="3480058" cy="578011"/>
          </a:xfrm>
        </p:spPr>
        <p:txBody>
          <a:bodyPr/>
          <a:lstStyle/>
          <a:p>
            <a:r>
              <a:rPr lang="fr-FR" dirty="0"/>
              <a:t>Merci!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181AC12-867D-7BC3-8AB3-AEDC92D8F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16148" y1="21457" x2="27332" y2="100"/>
                        <a14:backgroundMark x1="19408" y1="18563" x2="1605" y2="24351"/>
                        <a14:backgroundMark x1="16048" y1="18064" x2="0" y2="544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5568" y="2434642"/>
            <a:ext cx="6742129" cy="338797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28472AB-3C6B-7C39-9DFC-5FF7480CF94A}"/>
              </a:ext>
            </a:extLst>
          </p:cNvPr>
          <p:cNvSpPr txBox="1"/>
          <p:nvPr/>
        </p:nvSpPr>
        <p:spPr>
          <a:xfrm>
            <a:off x="395958" y="2179999"/>
            <a:ext cx="619951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/>
              <a:t>Dans le monde, depuis le début de ma présentation:</a:t>
            </a:r>
          </a:p>
          <a:p>
            <a:endParaRPr lang="fr-FR" sz="2200" dirty="0"/>
          </a:p>
          <a:p>
            <a:r>
              <a:rPr lang="fr-FR" sz="2200" dirty="0"/>
              <a:t>342 000 m</a:t>
            </a:r>
            <a:r>
              <a:rPr lang="fr-FR" sz="2200" baseline="30000" dirty="0"/>
              <a:t>3</a:t>
            </a:r>
            <a:r>
              <a:rPr lang="fr-FR" sz="2200" dirty="0"/>
              <a:t> de béton ont été coulés</a:t>
            </a:r>
          </a:p>
          <a:p>
            <a:r>
              <a:rPr lang="fr-FR" sz="2200" dirty="0"/>
              <a:t>102 600 tonnes d’acier ont été produites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4B829E4-CDCA-43C2-13C0-CDA9C2934D90}"/>
              </a:ext>
            </a:extLst>
          </p:cNvPr>
          <p:cNvSpPr txBox="1"/>
          <p:nvPr/>
        </p:nvSpPr>
        <p:spPr>
          <a:xfrm>
            <a:off x="3729162" y="5892590"/>
            <a:ext cx="592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Repenser l’usage avant de questionner l’approvisionnement !</a:t>
            </a:r>
          </a:p>
        </p:txBody>
      </p:sp>
    </p:spTree>
    <p:extLst>
      <p:ext uri="{BB962C8B-B14F-4D97-AF65-F5344CB8AC3E}">
        <p14:creationId xmlns:p14="http://schemas.microsoft.com/office/powerpoint/2010/main" val="3631195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F1C9C-D537-5125-23B1-F7870FAE6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A510C76-0483-F871-DF70-834720B87089}"/>
              </a:ext>
            </a:extLst>
          </p:cNvPr>
          <p:cNvSpPr txBox="1"/>
          <p:nvPr/>
        </p:nvSpPr>
        <p:spPr>
          <a:xfrm>
            <a:off x="2784767" y="5206371"/>
            <a:ext cx="253146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6"/>
                </a:solidFill>
              </a:rPr>
              <a:t>Biomasse</a:t>
            </a:r>
          </a:p>
          <a:p>
            <a:pPr algn="ctr"/>
            <a:r>
              <a:rPr lang="fr-FR" sz="1600" dirty="0">
                <a:solidFill>
                  <a:schemeClr val="accent6"/>
                </a:solidFill>
              </a:rPr>
              <a:t>(plantes, animaux, bactéries</a:t>
            </a:r>
          </a:p>
          <a:p>
            <a:pPr algn="ctr"/>
            <a:r>
              <a:rPr lang="fr-FR" sz="1600" dirty="0">
                <a:solidFill>
                  <a:schemeClr val="accent6"/>
                </a:solidFill>
              </a:rPr>
              <a:t>champignons, virus, etc.)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151D4B-BDD8-DC04-6D69-4D3530B0E73C}"/>
              </a:ext>
            </a:extLst>
          </p:cNvPr>
          <p:cNvSpPr/>
          <p:nvPr/>
        </p:nvSpPr>
        <p:spPr>
          <a:xfrm>
            <a:off x="2916070" y="1463308"/>
            <a:ext cx="2700000" cy="360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C04D33-4839-AAD2-5C56-B2BABD0E57F0}"/>
              </a:ext>
            </a:extLst>
          </p:cNvPr>
          <p:cNvSpPr/>
          <p:nvPr/>
        </p:nvSpPr>
        <p:spPr>
          <a:xfrm>
            <a:off x="3556407" y="2285110"/>
            <a:ext cx="27000" cy="3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7B6F5FA-1F3B-089F-6304-4C57728A154F}"/>
              </a:ext>
            </a:extLst>
          </p:cNvPr>
          <p:cNvCxnSpPr>
            <a:cxnSpLocks/>
          </p:cNvCxnSpPr>
          <p:nvPr/>
        </p:nvCxnSpPr>
        <p:spPr>
          <a:xfrm>
            <a:off x="1925755" y="1893871"/>
            <a:ext cx="1578267" cy="3932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311A4C8-149B-7AF7-BAEE-5360EC6CF49B}"/>
              </a:ext>
            </a:extLst>
          </p:cNvPr>
          <p:cNvSpPr/>
          <p:nvPr/>
        </p:nvSpPr>
        <p:spPr>
          <a:xfrm>
            <a:off x="6217497" y="6320337"/>
            <a:ext cx="28199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fr-FR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Visual </a:t>
            </a:r>
            <a:r>
              <a:rPr lang="fr-FR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Capitalist</a:t>
            </a:r>
            <a:r>
              <a:rPr lang="fr-FR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fr-FR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Elhacham</a:t>
            </a:r>
            <a:r>
              <a:rPr lang="fr-FR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2020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44D90A-6A85-677C-F581-1E96AE472312}"/>
              </a:ext>
            </a:extLst>
          </p:cNvPr>
          <p:cNvSpPr/>
          <p:nvPr/>
        </p:nvSpPr>
        <p:spPr>
          <a:xfrm>
            <a:off x="4364061" y="4630307"/>
            <a:ext cx="1099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≈ 1120 Gt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6137A8D-1164-303A-F216-549A7926BAEF}"/>
              </a:ext>
            </a:extLst>
          </p:cNvPr>
          <p:cNvSpPr txBox="1"/>
          <p:nvPr/>
        </p:nvSpPr>
        <p:spPr>
          <a:xfrm>
            <a:off x="567976" y="1172182"/>
            <a:ext cx="216049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/>
              <a:t>Poids des humains</a:t>
            </a:r>
          </a:p>
          <a:p>
            <a:pPr algn="ctr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≈ 0.01% du vivant</a:t>
            </a:r>
            <a:endParaRPr lang="fr-FR" sz="1600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B44048ED-0491-F520-BFB6-6EB36EC9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0669969" cy="578011"/>
          </a:xfrm>
        </p:spPr>
        <p:txBody>
          <a:bodyPr/>
          <a:lstStyle/>
          <a:p>
            <a:pPr algn="r"/>
            <a:r>
              <a:rPr lang="fr-FR" dirty="0"/>
              <a:t>L’anthropocène</a:t>
            </a:r>
          </a:p>
        </p:txBody>
      </p:sp>
    </p:spTree>
    <p:extLst>
      <p:ext uri="{BB962C8B-B14F-4D97-AF65-F5344CB8AC3E}">
        <p14:creationId xmlns:p14="http://schemas.microsoft.com/office/powerpoint/2010/main" val="693248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33505-12B9-38A0-230D-1F3ECB3BD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0ADA38E-E3C0-DF4E-A06E-1D3A15C02328}"/>
              </a:ext>
            </a:extLst>
          </p:cNvPr>
          <p:cNvSpPr txBox="1"/>
          <p:nvPr/>
        </p:nvSpPr>
        <p:spPr>
          <a:xfrm>
            <a:off x="2784767" y="5206371"/>
            <a:ext cx="253146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6"/>
                </a:solidFill>
              </a:rPr>
              <a:t>Biomasse</a:t>
            </a:r>
          </a:p>
          <a:p>
            <a:pPr algn="ctr"/>
            <a:r>
              <a:rPr lang="fr-FR" sz="1600" dirty="0">
                <a:solidFill>
                  <a:schemeClr val="accent6"/>
                </a:solidFill>
              </a:rPr>
              <a:t>(plantes, animaux, bactéries</a:t>
            </a:r>
          </a:p>
          <a:p>
            <a:pPr algn="ctr"/>
            <a:r>
              <a:rPr lang="fr-FR" sz="1600" dirty="0">
                <a:solidFill>
                  <a:schemeClr val="accent6"/>
                </a:solidFill>
              </a:rPr>
              <a:t>champignons, virus, etc.)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E989D1-BC63-66E6-6CB3-F6AE4181A844}"/>
              </a:ext>
            </a:extLst>
          </p:cNvPr>
          <p:cNvSpPr/>
          <p:nvPr/>
        </p:nvSpPr>
        <p:spPr>
          <a:xfrm>
            <a:off x="2916070" y="1463308"/>
            <a:ext cx="2700000" cy="360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EE8626-B803-DF15-62E0-01588B723207}"/>
              </a:ext>
            </a:extLst>
          </p:cNvPr>
          <p:cNvSpPr txBox="1"/>
          <p:nvPr/>
        </p:nvSpPr>
        <p:spPr>
          <a:xfrm>
            <a:off x="6855897" y="5223305"/>
            <a:ext cx="224192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2">
                    <a:lumMod val="50000"/>
                  </a:schemeClr>
                </a:solidFill>
              </a:rPr>
              <a:t>Objets</a:t>
            </a:r>
          </a:p>
          <a:p>
            <a:pPr algn="ctr"/>
            <a:r>
              <a:rPr lang="fr-FR" sz="1600" dirty="0">
                <a:solidFill>
                  <a:schemeClr val="bg2">
                    <a:lumMod val="50000"/>
                  </a:schemeClr>
                </a:solidFill>
              </a:rPr>
              <a:t>(béton, briques, métaux, </a:t>
            </a:r>
          </a:p>
          <a:p>
            <a:pPr algn="ctr"/>
            <a:r>
              <a:rPr lang="fr-FR" sz="1600" dirty="0">
                <a:solidFill>
                  <a:schemeClr val="bg2">
                    <a:lumMod val="50000"/>
                  </a:schemeClr>
                </a:solidFill>
              </a:rPr>
              <a:t>plastiques, etc.)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9A83CC-F435-17B6-075F-9AF6AD508D17}"/>
              </a:ext>
            </a:extLst>
          </p:cNvPr>
          <p:cNvSpPr/>
          <p:nvPr/>
        </p:nvSpPr>
        <p:spPr>
          <a:xfrm>
            <a:off x="6559841" y="1463308"/>
            <a:ext cx="2754000" cy="3672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B7B4E99-D9B4-F127-9A09-528B039F43D0}"/>
              </a:ext>
            </a:extLst>
          </p:cNvPr>
          <p:cNvSpPr txBox="1"/>
          <p:nvPr/>
        </p:nvSpPr>
        <p:spPr>
          <a:xfrm>
            <a:off x="5785449" y="5134363"/>
            <a:ext cx="567884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6000" b="1" dirty="0"/>
              <a:t>&lt;</a:t>
            </a:r>
            <a:endParaRPr lang="fr-FR" sz="2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28B27D-37EE-A5AD-AF32-AA5FADDBC07D}"/>
              </a:ext>
            </a:extLst>
          </p:cNvPr>
          <p:cNvSpPr/>
          <p:nvPr/>
        </p:nvSpPr>
        <p:spPr>
          <a:xfrm>
            <a:off x="3556407" y="2285110"/>
            <a:ext cx="27000" cy="3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BB0ABA6-1B62-B3F2-C0BE-DFCA3F6E6C01}"/>
              </a:ext>
            </a:extLst>
          </p:cNvPr>
          <p:cNvCxnSpPr>
            <a:cxnSpLocks/>
          </p:cNvCxnSpPr>
          <p:nvPr/>
        </p:nvCxnSpPr>
        <p:spPr>
          <a:xfrm>
            <a:off x="1925755" y="1893871"/>
            <a:ext cx="1578267" cy="3932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9F8FE-3E98-E983-1F53-DF234B88BD59}"/>
              </a:ext>
            </a:extLst>
          </p:cNvPr>
          <p:cNvSpPr/>
          <p:nvPr/>
        </p:nvSpPr>
        <p:spPr>
          <a:xfrm>
            <a:off x="6217497" y="6320337"/>
            <a:ext cx="28199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fr-FR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Visual </a:t>
            </a:r>
            <a:r>
              <a:rPr lang="fr-FR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Capitalist</a:t>
            </a:r>
            <a:r>
              <a:rPr lang="fr-FR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fr-FR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Elhacham</a:t>
            </a:r>
            <a:r>
              <a:rPr lang="fr-FR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2020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387D303-FA98-AA67-4ADC-061193D74131}"/>
              </a:ext>
            </a:extLst>
          </p:cNvPr>
          <p:cNvCxnSpPr>
            <a:cxnSpLocks/>
          </p:cNvCxnSpPr>
          <p:nvPr/>
        </p:nvCxnSpPr>
        <p:spPr>
          <a:xfrm>
            <a:off x="5217970" y="5057191"/>
            <a:ext cx="1450413" cy="0"/>
          </a:xfrm>
          <a:prstGeom prst="line">
            <a:avLst/>
          </a:prstGeom>
          <a:ln>
            <a:solidFill>
              <a:srgbClr val="E81F2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B5B3903-13AE-B12E-3279-316F163993C7}"/>
              </a:ext>
            </a:extLst>
          </p:cNvPr>
          <p:cNvCxnSpPr>
            <a:cxnSpLocks/>
          </p:cNvCxnSpPr>
          <p:nvPr/>
        </p:nvCxnSpPr>
        <p:spPr>
          <a:xfrm>
            <a:off x="5286837" y="5131012"/>
            <a:ext cx="1450413" cy="0"/>
          </a:xfrm>
          <a:prstGeom prst="line">
            <a:avLst/>
          </a:prstGeom>
          <a:ln>
            <a:solidFill>
              <a:srgbClr val="E81F2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136AA-1ED3-6764-874F-9B708473776C}"/>
              </a:ext>
            </a:extLst>
          </p:cNvPr>
          <p:cNvSpPr/>
          <p:nvPr/>
        </p:nvSpPr>
        <p:spPr>
          <a:xfrm>
            <a:off x="4364061" y="4630307"/>
            <a:ext cx="1099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≈ 1120 Gt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CF68B2-BAB6-9181-F510-85237EAF20EA}"/>
              </a:ext>
            </a:extLst>
          </p:cNvPr>
          <p:cNvSpPr/>
          <p:nvPr/>
        </p:nvSpPr>
        <p:spPr>
          <a:xfrm>
            <a:off x="6649545" y="4693023"/>
            <a:ext cx="2308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≈ 1154 Gt depuis 1900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8E3BC6A-1F85-752F-1E89-4535B7AFF19C}"/>
              </a:ext>
            </a:extLst>
          </p:cNvPr>
          <p:cNvSpPr txBox="1"/>
          <p:nvPr/>
        </p:nvSpPr>
        <p:spPr>
          <a:xfrm>
            <a:off x="567976" y="1172182"/>
            <a:ext cx="216049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/>
              <a:t>Poids des humains</a:t>
            </a:r>
          </a:p>
          <a:p>
            <a:pPr algn="ctr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≈ 0.01% du vivant</a:t>
            </a:r>
            <a:endParaRPr lang="fr-FR" sz="1600" dirty="0"/>
          </a:p>
        </p:txBody>
      </p:sp>
      <p:sp>
        <p:nvSpPr>
          <p:cNvPr id="20" name="Titre 2">
            <a:extLst>
              <a:ext uri="{FF2B5EF4-FFF2-40B4-BE49-F238E27FC236}">
                <a16:creationId xmlns:a16="http://schemas.microsoft.com/office/drawing/2014/main" id="{AD26CDCC-E20A-5DCD-6629-5E5DB08C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0669969" cy="578011"/>
          </a:xfrm>
        </p:spPr>
        <p:txBody>
          <a:bodyPr/>
          <a:lstStyle/>
          <a:p>
            <a:pPr algn="r"/>
            <a:r>
              <a:rPr lang="fr-FR" dirty="0"/>
              <a:t>L’anthropocène</a:t>
            </a:r>
          </a:p>
        </p:txBody>
      </p:sp>
    </p:spTree>
    <p:extLst>
      <p:ext uri="{BB962C8B-B14F-4D97-AF65-F5344CB8AC3E}">
        <p14:creationId xmlns:p14="http://schemas.microsoft.com/office/powerpoint/2010/main" val="2538996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D89FA03-3A1B-4B45-B5EC-CAE3C57E9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97" b="23333"/>
          <a:stretch/>
        </p:blipFill>
        <p:spPr>
          <a:xfrm>
            <a:off x="3617205" y="837279"/>
            <a:ext cx="2932038" cy="5899533"/>
          </a:xfrm>
          <a:prstGeom prst="rect">
            <a:avLst/>
          </a:prstGeom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id="{58A89A3E-BB78-7494-C6F8-F84B8492F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984572"/>
            <a:ext cx="10669969" cy="578011"/>
          </a:xfrm>
        </p:spPr>
        <p:txBody>
          <a:bodyPr/>
          <a:lstStyle/>
          <a:p>
            <a:pPr algn="r"/>
            <a:r>
              <a:rPr lang="fr-FR" dirty="0"/>
              <a:t>L’anthropocène</a:t>
            </a:r>
          </a:p>
        </p:txBody>
      </p:sp>
    </p:spTree>
    <p:extLst>
      <p:ext uri="{BB962C8B-B14F-4D97-AF65-F5344CB8AC3E}">
        <p14:creationId xmlns:p14="http://schemas.microsoft.com/office/powerpoint/2010/main" val="2084192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637B98D-1F4C-38BB-27E7-E49471C05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671" y="891155"/>
            <a:ext cx="5437331" cy="578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173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4F696D4-A64E-D2B3-1FDB-00E9076C4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Tout s’accélère…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9BFA60-4D9B-C169-67FF-8D182A498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63" b="14374"/>
          <a:stretch/>
        </p:blipFill>
        <p:spPr>
          <a:xfrm>
            <a:off x="1455216" y="1744077"/>
            <a:ext cx="4332312" cy="460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62864"/>
      </p:ext>
    </p:extLst>
  </p:cSld>
  <p:clrMapOvr>
    <a:masterClrMapping/>
  </p:clrMapOvr>
</p:sld>
</file>

<file path=ppt/theme/theme1.xml><?xml version="1.0" encoding="utf-8"?>
<a:theme xmlns:a="http://schemas.openxmlformats.org/drawingml/2006/main" name="Page de gar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apos AVEC logo UV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apos SANS logo UV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5797</TotalTime>
  <Words>846</Words>
  <Application>Microsoft Macintosh PowerPoint</Application>
  <PresentationFormat>Grand écran</PresentationFormat>
  <Paragraphs>241</Paragraphs>
  <Slides>42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42</vt:i4>
      </vt:variant>
    </vt:vector>
  </HeadingPairs>
  <TitlesOfParts>
    <vt:vector size="51" baseType="lpstr">
      <vt:lpstr>Arial</vt:lpstr>
      <vt:lpstr>Calibri</vt:lpstr>
      <vt:lpstr>Calibri Light</vt:lpstr>
      <vt:lpstr>Courier New</vt:lpstr>
      <vt:lpstr>Wingdings</vt:lpstr>
      <vt:lpstr>Wingdings 3</vt:lpstr>
      <vt:lpstr>Page de garde</vt:lpstr>
      <vt:lpstr>Diapos AVEC logo UVED</vt:lpstr>
      <vt:lpstr>Diapos SANS logo UVED</vt:lpstr>
      <vt:lpstr>Présentation PowerPoint</vt:lpstr>
      <vt:lpstr>L’anthropocène</vt:lpstr>
      <vt:lpstr>L’anthropocène</vt:lpstr>
      <vt:lpstr>L’anthropocène</vt:lpstr>
      <vt:lpstr>L’anthropocène</vt:lpstr>
      <vt:lpstr>L’anthropocène</vt:lpstr>
      <vt:lpstr>L’anthropocène</vt:lpstr>
      <vt:lpstr>Présentation PowerPoint</vt:lpstr>
      <vt:lpstr>Tout s’accélère…</vt:lpstr>
      <vt:lpstr>Tout s’accélère…</vt:lpstr>
      <vt:lpstr>Tout s’accélère…</vt:lpstr>
      <vt:lpstr>Et le numérique dans tout ça?</vt:lpstr>
      <vt:lpstr>L’empreinte matière cachée du numérique</vt:lpstr>
      <vt:lpstr>L’empreinte matière cachée du numérique</vt:lpstr>
      <vt:lpstr>L’empreinte matière cachée du numérique</vt:lpstr>
      <vt:lpstr>L’empreinte matière cachée du numérique</vt:lpstr>
      <vt:lpstr>L’empreinte matière cachée du numérique</vt:lpstr>
      <vt:lpstr>L’empreinte matière cachée du numérique</vt:lpstr>
      <vt:lpstr>L’empreinte matière cachée du numérique</vt:lpstr>
      <vt:lpstr>L’empreinte matière cachée du numérique</vt:lpstr>
      <vt:lpstr>Présentation PowerPoint</vt:lpstr>
      <vt:lpstr>Les métaux critiques: définition</vt:lpstr>
      <vt:lpstr>Présentation PowerPoint</vt:lpstr>
      <vt:lpstr>Présentation PowerPoint</vt:lpstr>
      <vt:lpstr>Importance économique</vt:lpstr>
      <vt:lpstr>Importance économique</vt:lpstr>
      <vt:lpstr>Risque d’approvisionnement</vt:lpstr>
      <vt:lpstr>Risque d’approvisionnement</vt:lpstr>
      <vt:lpstr>Risque d’approvisionnement</vt:lpstr>
      <vt:lpstr>Quels leviers?</vt:lpstr>
      <vt:lpstr>Quels leviers?</vt:lpstr>
      <vt:lpstr>Economie Circulaire</vt:lpstr>
      <vt:lpstr>Economie Circulaire</vt:lpstr>
      <vt:lpstr>Les limites du recyclage </vt:lpstr>
      <vt:lpstr>Les limites du recyclage </vt:lpstr>
      <vt:lpstr>Les limites du recyclage </vt:lpstr>
      <vt:lpstr>Présentation PowerPoint</vt:lpstr>
      <vt:lpstr>Un besoin de sobriété!</vt:lpstr>
      <vt:lpstr>Produire autrement à partir de sources secondaires</vt:lpstr>
      <vt:lpstr>Produire autrement avec des techniques plus sobres</vt:lpstr>
      <vt:lpstr>Extraction bio-inspirée de terres rares à partir de résidus de bauxite</vt:lpstr>
      <vt:lpstr>Merci!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MOOC ARBRES</dc:title>
  <dc:creator>Vincent Sennes</dc:creator>
  <cp:lastModifiedBy>Clément Levard</cp:lastModifiedBy>
  <cp:revision>142</cp:revision>
  <dcterms:created xsi:type="dcterms:W3CDTF">2024-01-29T10:24:12Z</dcterms:created>
  <dcterms:modified xsi:type="dcterms:W3CDTF">2024-10-11T11:05:17Z</dcterms:modified>
</cp:coreProperties>
</file>