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9" r:id="rId2"/>
    <p:sldMasterId id="2147483697" r:id="rId3"/>
  </p:sldMasterIdLst>
  <p:notesMasterIdLst>
    <p:notesMasterId r:id="rId30"/>
  </p:notesMasterIdLst>
  <p:sldIdLst>
    <p:sldId id="280" r:id="rId4"/>
    <p:sldId id="283" r:id="rId5"/>
    <p:sldId id="282" r:id="rId6"/>
    <p:sldId id="27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306" r:id="rId17"/>
    <p:sldId id="305" r:id="rId18"/>
    <p:sldId id="307" r:id="rId19"/>
    <p:sldId id="308" r:id="rId20"/>
    <p:sldId id="293" r:id="rId21"/>
    <p:sldId id="309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A84"/>
    <a:srgbClr val="2F2213"/>
    <a:srgbClr val="573E23"/>
    <a:srgbClr val="772103"/>
    <a:srgbClr val="FA8300"/>
    <a:srgbClr val="717076"/>
    <a:srgbClr val="6A554E"/>
    <a:srgbClr val="7B625A"/>
    <a:srgbClr val="593021"/>
    <a:srgbClr val="FC9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 autoAdjust="0"/>
    <p:restoredTop sz="94728"/>
  </p:normalViewPr>
  <p:slideViewPr>
    <p:cSldViewPr snapToGrid="0" snapToObjects="1">
      <p:cViewPr varScale="1">
        <p:scale>
          <a:sx n="102" d="100"/>
          <a:sy n="102" d="100"/>
        </p:scale>
        <p:origin x="163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5B4E-B76D-4810-A6D2-35843C3D9219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ACD7-F644-4348-8A88-C701CDDF8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B03BCF5-CD56-BF6C-438C-809085A0E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053" y="183078"/>
            <a:ext cx="2152888" cy="12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logo UVED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17214F-F214-64AA-809B-1E4682C1CE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175" y="1788607"/>
            <a:ext cx="11139488" cy="4602667"/>
          </a:xfrm>
          <a:prstGeom prst="rect">
            <a:avLst/>
          </a:prstGeom>
        </p:spPr>
        <p:txBody>
          <a:bodyPr/>
          <a:lstStyle>
            <a:lvl1pPr marL="444500" indent="-444500">
              <a:lnSpc>
                <a:spcPct val="100000"/>
              </a:lnSpc>
              <a:spcBef>
                <a:spcPts val="1800"/>
              </a:spcBef>
              <a:buClr>
                <a:srgbClr val="FC9974"/>
              </a:buClr>
              <a:buFont typeface="Wingdings" panose="05000000000000000000" pitchFamily="2" charset="2"/>
              <a:buChar char=""/>
              <a:defRPr sz="1800"/>
            </a:lvl1pPr>
            <a:lvl2pPr marL="812800" indent="-355600">
              <a:lnSpc>
                <a:spcPct val="100000"/>
              </a:lnSpc>
              <a:spcBef>
                <a:spcPts val="1200"/>
              </a:spcBef>
              <a:buClr>
                <a:srgbClr val="FC9974"/>
              </a:buClr>
              <a:buFont typeface="Wingdings 3" panose="05040102010807070707" pitchFamily="18" charset="2"/>
              <a:buChar char="Ê"/>
              <a:defRPr sz="1800">
                <a:latin typeface="+mj-lt"/>
              </a:defRPr>
            </a:lvl2pPr>
            <a:lvl3pPr marL="1041400" indent="-2286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Wingdings" panose="05000000000000000000" pitchFamily="2" charset="2"/>
              <a:buChar char=""/>
              <a:defRPr sz="1600"/>
            </a:lvl3pPr>
            <a:lvl4pPr marL="1219200" indent="-1778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◦"/>
              <a:defRPr sz="1600">
                <a:latin typeface="+mj-lt"/>
              </a:defRPr>
            </a:lvl4pPr>
            <a:lvl5pPr marL="1498600" indent="-2667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‒"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2378D4-72F1-163E-48EA-284C3985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984572"/>
            <a:ext cx="11139488" cy="578011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767A84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9477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logo UVED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17214F-F214-64AA-809B-1E4682C1CE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175" y="1789199"/>
            <a:ext cx="11139488" cy="4604400"/>
          </a:xfrm>
          <a:prstGeom prst="rect">
            <a:avLst/>
          </a:prstGeom>
        </p:spPr>
        <p:txBody>
          <a:bodyPr numCol="2" spcCol="360000"/>
          <a:lstStyle>
            <a:lvl1pPr marL="444500" indent="-444500">
              <a:lnSpc>
                <a:spcPct val="100000"/>
              </a:lnSpc>
              <a:spcBef>
                <a:spcPts val="1800"/>
              </a:spcBef>
              <a:buClr>
                <a:srgbClr val="FC9974"/>
              </a:buClr>
              <a:buFont typeface="Wingdings" panose="05000000000000000000" pitchFamily="2" charset="2"/>
              <a:buChar char=""/>
              <a:defRPr sz="1800"/>
            </a:lvl1pPr>
            <a:lvl2pPr marL="812800" indent="-355600">
              <a:lnSpc>
                <a:spcPct val="100000"/>
              </a:lnSpc>
              <a:spcBef>
                <a:spcPts val="1200"/>
              </a:spcBef>
              <a:buClr>
                <a:srgbClr val="FC9974"/>
              </a:buClr>
              <a:buFont typeface="Wingdings 3" panose="05040102010807070707" pitchFamily="18" charset="2"/>
              <a:buChar char="Ê"/>
              <a:defRPr sz="1800">
                <a:latin typeface="+mj-lt"/>
              </a:defRPr>
            </a:lvl2pPr>
            <a:lvl3pPr marL="1041400" indent="-2286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Wingdings" panose="05000000000000000000" pitchFamily="2" charset="2"/>
              <a:buChar char=""/>
              <a:defRPr sz="1600"/>
            </a:lvl3pPr>
            <a:lvl4pPr marL="1219200" indent="-1778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◦"/>
              <a:defRPr sz="1600">
                <a:latin typeface="+mj-lt"/>
              </a:defRPr>
            </a:lvl4pPr>
            <a:lvl5pPr marL="1498600" indent="-2667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‒"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2378D4-72F1-163E-48EA-284C3985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984572"/>
            <a:ext cx="11139488" cy="5780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rgbClr val="767A8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875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logo UVED_San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32378D4-72F1-163E-48EA-284C3985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984572"/>
            <a:ext cx="11139488" cy="5780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rgbClr val="767A8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610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logo UVED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17214F-F214-64AA-809B-1E4682C1CE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175" y="1788607"/>
            <a:ext cx="11139488" cy="4602667"/>
          </a:xfrm>
          <a:prstGeom prst="rect">
            <a:avLst/>
          </a:prstGeom>
        </p:spPr>
        <p:txBody>
          <a:bodyPr/>
          <a:lstStyle>
            <a:lvl1pPr marL="444500" indent="-444500">
              <a:lnSpc>
                <a:spcPct val="100000"/>
              </a:lnSpc>
              <a:spcBef>
                <a:spcPts val="1800"/>
              </a:spcBef>
              <a:buClr>
                <a:srgbClr val="FC9974"/>
              </a:buClr>
              <a:buFont typeface="Wingdings" panose="05000000000000000000" pitchFamily="2" charset="2"/>
              <a:buChar char=""/>
              <a:defRPr sz="1800"/>
            </a:lvl1pPr>
            <a:lvl2pPr marL="812800" indent="-355600">
              <a:lnSpc>
                <a:spcPct val="100000"/>
              </a:lnSpc>
              <a:spcBef>
                <a:spcPts val="1200"/>
              </a:spcBef>
              <a:buClr>
                <a:srgbClr val="FC9974"/>
              </a:buClr>
              <a:buFont typeface="Wingdings 3" panose="05040102010807070707" pitchFamily="18" charset="2"/>
              <a:buChar char="Ê"/>
              <a:defRPr sz="1800">
                <a:latin typeface="+mj-lt"/>
              </a:defRPr>
            </a:lvl2pPr>
            <a:lvl3pPr marL="1041400" indent="-2286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Wingdings" panose="05000000000000000000" pitchFamily="2" charset="2"/>
              <a:buChar char=""/>
              <a:defRPr sz="1600"/>
            </a:lvl3pPr>
            <a:lvl4pPr marL="1219200" indent="-1778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◦"/>
              <a:defRPr sz="1600">
                <a:latin typeface="+mj-lt"/>
              </a:defRPr>
            </a:lvl4pPr>
            <a:lvl5pPr marL="1498600" indent="-2667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‒"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2378D4-72F1-163E-48EA-284C3985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984572"/>
            <a:ext cx="11139488" cy="5780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rgbClr val="767A8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310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logo UVED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17214F-F214-64AA-809B-1E4682C1CE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175" y="1789199"/>
            <a:ext cx="11139488" cy="4604400"/>
          </a:xfrm>
          <a:prstGeom prst="rect">
            <a:avLst/>
          </a:prstGeom>
        </p:spPr>
        <p:txBody>
          <a:bodyPr numCol="2" spcCol="360000"/>
          <a:lstStyle>
            <a:lvl1pPr marL="444500" indent="-444500">
              <a:lnSpc>
                <a:spcPct val="100000"/>
              </a:lnSpc>
              <a:spcBef>
                <a:spcPts val="1800"/>
              </a:spcBef>
              <a:buClr>
                <a:srgbClr val="FC9974"/>
              </a:buClr>
              <a:buFont typeface="Wingdings" panose="05000000000000000000" pitchFamily="2" charset="2"/>
              <a:buChar char=""/>
              <a:defRPr sz="1800"/>
            </a:lvl1pPr>
            <a:lvl2pPr marL="812800" indent="-355600">
              <a:lnSpc>
                <a:spcPct val="100000"/>
              </a:lnSpc>
              <a:spcBef>
                <a:spcPts val="1200"/>
              </a:spcBef>
              <a:buClr>
                <a:srgbClr val="FC9974"/>
              </a:buClr>
              <a:buFont typeface="Wingdings 3" panose="05040102010807070707" pitchFamily="18" charset="2"/>
              <a:buChar char="Ê"/>
              <a:defRPr sz="1800">
                <a:latin typeface="+mj-lt"/>
              </a:defRPr>
            </a:lvl2pPr>
            <a:lvl3pPr marL="1041400" indent="-2286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Wingdings" panose="05000000000000000000" pitchFamily="2" charset="2"/>
              <a:buChar char=""/>
              <a:defRPr sz="1600"/>
            </a:lvl3pPr>
            <a:lvl4pPr marL="1219200" indent="-1778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◦"/>
              <a:defRPr sz="1600">
                <a:latin typeface="+mj-lt"/>
              </a:defRPr>
            </a:lvl4pPr>
            <a:lvl5pPr marL="1498600" indent="-266700">
              <a:lnSpc>
                <a:spcPct val="100000"/>
              </a:lnSpc>
              <a:spcBef>
                <a:spcPts val="600"/>
              </a:spcBef>
              <a:buClr>
                <a:srgbClr val="FC9974"/>
              </a:buClr>
              <a:buFont typeface="Calibri" panose="020F0502020204030204" pitchFamily="34" charset="0"/>
              <a:buChar char="‒"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2378D4-72F1-163E-48EA-284C3985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984572"/>
            <a:ext cx="11139488" cy="5780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rgbClr val="767A8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319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logo UVED_San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32378D4-72F1-163E-48EA-284C3985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984572"/>
            <a:ext cx="11139488" cy="5780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rgbClr val="767A8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3238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FC3755-5414-7400-5760-ABFFC42406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82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FC3755-5414-7400-5760-ABFFC42406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696B2E8-6055-7B0A-D27A-65EC9366C7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3651" y="128834"/>
            <a:ext cx="880255" cy="593741"/>
          </a:xfrm>
          <a:prstGeom prst="rect">
            <a:avLst/>
          </a:prstGeom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25732A2-77A7-7512-446E-9114D0922968}"/>
              </a:ext>
            </a:extLst>
          </p:cNvPr>
          <p:cNvSpPr txBox="1"/>
          <p:nvPr userDrawn="1"/>
        </p:nvSpPr>
        <p:spPr>
          <a:xfrm>
            <a:off x="1917290" y="125013"/>
            <a:ext cx="10125225" cy="587428"/>
          </a:xfrm>
          <a:prstGeom prst="rect">
            <a:avLst/>
          </a:prstGeom>
          <a:effectLst/>
        </p:spPr>
        <p:txBody>
          <a:bodyPr wrap="square" rtlCol="0" anchor="ctr" anchorCtr="0">
            <a:noAutofit/>
          </a:bodyPr>
          <a:lstStyle/>
          <a:p>
            <a:pPr marL="0" indent="0" algn="r">
              <a:buNone/>
            </a:pPr>
            <a:r>
              <a:rPr lang="fr-FR" sz="2800" b="1" i="0" dirty="0">
                <a:solidFill>
                  <a:schemeClr val="bg1"/>
                </a:solidFill>
              </a:rPr>
              <a:t>Le climat</a:t>
            </a:r>
            <a:r>
              <a:rPr lang="fr-FR" sz="2800" b="0" i="0" dirty="0">
                <a:solidFill>
                  <a:schemeClr val="bg1"/>
                </a:solidFill>
              </a:rPr>
              <a:t>, </a:t>
            </a:r>
            <a:r>
              <a:rPr lang="fr-FR" sz="2800" b="0" i="0" dirty="0">
                <a:solidFill>
                  <a:schemeClr val="bg1"/>
                </a:solidFill>
                <a:latin typeface="+mj-lt"/>
              </a:rPr>
              <a:t>avec Laurent BOPP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53E093-B405-85F2-C996-A285F0B8444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79293" y="5987846"/>
            <a:ext cx="1131896" cy="6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FC3755-5414-7400-5760-ABFFC42406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29986B5-30BE-C29B-B736-13A82AD8A4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3651" y="128834"/>
            <a:ext cx="880255" cy="593741"/>
          </a:xfrm>
          <a:prstGeom prst="rect">
            <a:avLst/>
          </a:prstGeom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E9328F-D06B-3C92-F6D0-4A9F859AF5CD}"/>
              </a:ext>
            </a:extLst>
          </p:cNvPr>
          <p:cNvSpPr txBox="1"/>
          <p:nvPr userDrawn="1"/>
        </p:nvSpPr>
        <p:spPr>
          <a:xfrm>
            <a:off x="1917290" y="125013"/>
            <a:ext cx="10125225" cy="587428"/>
          </a:xfrm>
          <a:prstGeom prst="rect">
            <a:avLst/>
          </a:prstGeom>
          <a:effectLst/>
        </p:spPr>
        <p:txBody>
          <a:bodyPr wrap="square" rtlCol="0" anchor="ctr" anchorCtr="0">
            <a:noAutofit/>
          </a:bodyPr>
          <a:lstStyle/>
          <a:p>
            <a:pPr marL="0" indent="0" algn="r">
              <a:buNone/>
            </a:pPr>
            <a:r>
              <a:rPr lang="fr-FR" sz="2800" b="1" i="0" dirty="0">
                <a:solidFill>
                  <a:schemeClr val="bg1"/>
                </a:solidFill>
              </a:rPr>
              <a:t>Le climat</a:t>
            </a:r>
            <a:r>
              <a:rPr lang="fr-FR" sz="2800" b="0" i="0" dirty="0">
                <a:solidFill>
                  <a:schemeClr val="bg1"/>
                </a:solidFill>
              </a:rPr>
              <a:t>, </a:t>
            </a:r>
            <a:r>
              <a:rPr lang="fr-FR" sz="2800" b="0" i="0" dirty="0">
                <a:solidFill>
                  <a:schemeClr val="bg1"/>
                </a:solidFill>
                <a:latin typeface="+mj-lt"/>
              </a:rPr>
              <a:t>avec Laurent BOPP</a:t>
            </a:r>
          </a:p>
        </p:txBody>
      </p:sp>
    </p:spTree>
    <p:extLst>
      <p:ext uri="{BB962C8B-B14F-4D97-AF65-F5344CB8AC3E}">
        <p14:creationId xmlns:p14="http://schemas.microsoft.com/office/powerpoint/2010/main" val="17709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carbonproject.org/carbonbudget/" TargetMode="External"/><Relationship Id="rId2" Type="http://schemas.openxmlformats.org/officeDocument/2006/relationships/hyperlink" Target="https://doi.org/10.5194/essd-14-4811-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ias-climat.fr/" TargetMode="External"/><Relationship Id="rId3" Type="http://schemas.openxmlformats.org/officeDocument/2006/relationships/hyperlink" Target="https://globalcarbonatlas.org/" TargetMode="External"/><Relationship Id="rId7" Type="http://schemas.openxmlformats.org/officeDocument/2006/relationships/hyperlink" Target="https://interactive-atlas.ipcc.ch/" TargetMode="External"/><Relationship Id="rId2" Type="http://schemas.openxmlformats.org/officeDocument/2006/relationships/hyperlink" Target="https://globalcarbonbudge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pcc.ch/" TargetMode="External"/><Relationship Id="rId5" Type="http://schemas.openxmlformats.org/officeDocument/2006/relationships/hyperlink" Target="https://www.citepa.org/fr/" TargetMode="External"/><Relationship Id="rId4" Type="http://schemas.openxmlformats.org/officeDocument/2006/relationships/hyperlink" Target="https://www.hautconseilclimat.fr/" TargetMode="External"/><Relationship Id="rId9" Type="http://schemas.openxmlformats.org/officeDocument/2006/relationships/hyperlink" Target="https://labos1point5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D2B6-77C7-0789-51FA-E429CABC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22D0E8B-3DD7-9810-38BB-8F88C4A05428}"/>
              </a:ext>
            </a:extLst>
          </p:cNvPr>
          <p:cNvSpPr/>
          <p:nvPr/>
        </p:nvSpPr>
        <p:spPr>
          <a:xfrm>
            <a:off x="3332480" y="3352286"/>
            <a:ext cx="5588000" cy="1331218"/>
          </a:xfrm>
          <a:prstGeom prst="roundRect">
            <a:avLst/>
          </a:prstGeom>
          <a:solidFill>
            <a:srgbClr val="2F2213">
              <a:alpha val="12941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963156A6-93B5-9E02-563C-E2DD4A121E83}"/>
              </a:ext>
            </a:extLst>
          </p:cNvPr>
          <p:cNvSpPr txBox="1">
            <a:spLocks/>
          </p:cNvSpPr>
          <p:nvPr/>
        </p:nvSpPr>
        <p:spPr>
          <a:xfrm>
            <a:off x="1462268" y="1990845"/>
            <a:ext cx="9267464" cy="2662178"/>
          </a:xfrm>
          <a:noFill/>
          <a:effectLst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fr-FR" sz="6000" b="1" dirty="0">
                <a:ln w="3175">
                  <a:noFill/>
                </a:ln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Le climat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000" dirty="0">
                <a:ln w="3175">
                  <a:noFill/>
                </a:ln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avec Laurent BOPP (CNRS, IPSL)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Vendredi 29 mars 2024 à 13h</a:t>
            </a:r>
            <a:endParaRPr lang="fr-FR" sz="4400" b="1" dirty="0">
              <a:ln w="3175">
                <a:noFill/>
              </a:ln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FD7352-E0C8-F5E8-475A-3F27A20E558B}"/>
              </a:ext>
            </a:extLst>
          </p:cNvPr>
          <p:cNvGrpSpPr/>
          <p:nvPr/>
        </p:nvGrpSpPr>
        <p:grpSpPr>
          <a:xfrm>
            <a:off x="431772" y="5589336"/>
            <a:ext cx="11272548" cy="995330"/>
            <a:chOff x="431772" y="5589336"/>
            <a:chExt cx="11272548" cy="99533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2D9607C-F042-BBE7-3D23-FD6F0B622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31772" y="5589336"/>
              <a:ext cx="1192212" cy="8041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6BF0C22-DA86-5F4F-DF23-CEEB1377E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50" r="8720" b="20093"/>
            <a:stretch/>
          </p:blipFill>
          <p:spPr>
            <a:xfrm>
              <a:off x="1538098" y="5815225"/>
              <a:ext cx="10166222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Image 8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B19A89DD-5522-D1ED-7BC9-4170D33A7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825" y="355375"/>
            <a:ext cx="1085340" cy="1085340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Une image contenant Graphique, cercle, Police, logo&#10;&#10;Description générée automatiquement">
            <a:extLst>
              <a:ext uri="{FF2B5EF4-FFF2-40B4-BE49-F238E27FC236}">
                <a16:creationId xmlns:a16="http://schemas.microsoft.com/office/drawing/2014/main" id="{0585C127-E8B2-F6B6-952E-ABF2624FF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024" y="359031"/>
            <a:ext cx="1126059" cy="1076656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1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248465CA-F2E2-024A-B25B-F26AF9BB1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79" y="2706261"/>
            <a:ext cx="2152650" cy="10489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85819" dir="2700000" algn="tl" rotWithShape="0">
              <a:schemeClr val="bg2">
                <a:alpha val="6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40">
            <a:extLst>
              <a:ext uri="{FF2B5EF4-FFF2-40B4-BE49-F238E27FC236}">
                <a16:creationId xmlns:a16="http://schemas.microsoft.com/office/drawing/2014/main" id="{A4123768-2560-664F-9716-9E9DB02DB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30" y="3909984"/>
            <a:ext cx="232814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Current LUC emissions</a:t>
            </a:r>
          </a:p>
          <a:p>
            <a:pPr eaLnBrk="1" hangingPunct="1"/>
            <a:r>
              <a:rPr lang="en-US" sz="1600">
                <a:latin typeface="Arial Narrow" charset="0"/>
              </a:rPr>
              <a:t>~10% of total CO</a:t>
            </a:r>
            <a:r>
              <a:rPr lang="en-US" sz="1600" baseline="-25000">
                <a:latin typeface="Arial Narrow" charset="0"/>
              </a:rPr>
              <a:t>2</a:t>
            </a:r>
            <a:r>
              <a:rPr lang="en-US" sz="1600">
                <a:latin typeface="Arial Narrow" charset="0"/>
              </a:rPr>
              <a:t> emissions</a:t>
            </a:r>
            <a:endParaRPr lang="en-AU" sz="1600">
              <a:latin typeface="Arial Narrow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517B8680-38E3-2C44-9D30-3B69081A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79" y="4494760"/>
            <a:ext cx="2185988" cy="10644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85819" dir="2700000" algn="tl" rotWithShape="0">
              <a:schemeClr val="bg2">
                <a:alpha val="6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F1BB438-0545-0E42-9340-F202C87467E0}"/>
              </a:ext>
            </a:extLst>
          </p:cNvPr>
          <p:cNvSpPr txBox="1">
            <a:spLocks/>
          </p:cNvSpPr>
          <p:nvPr/>
        </p:nvSpPr>
        <p:spPr bwMode="auto">
          <a:xfrm>
            <a:off x="1050250" y="5980252"/>
            <a:ext cx="8958263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br>
              <a:rPr lang="en-GB" sz="1400" dirty="0"/>
            </a:br>
            <a:r>
              <a:rPr lang="en-GB" sz="1400" dirty="0"/>
              <a:t>Source: Global Carbon Budget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DC15C0-15F3-2A4E-8724-63901E6E21E5}"/>
              </a:ext>
            </a:extLst>
          </p:cNvPr>
          <p:cNvSpPr txBox="1"/>
          <p:nvPr/>
        </p:nvSpPr>
        <p:spPr>
          <a:xfrm>
            <a:off x="1050250" y="1010709"/>
            <a:ext cx="83684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cycle du Carbone : </a:t>
            </a:r>
          </a:p>
          <a:p>
            <a:r>
              <a:rPr lang="fr-FR" sz="2400" dirty="0"/>
              <a:t>Combustibles Fossiles et changement d’utilisation des terres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62B96-D261-A440-9A49-CA49C8F96779}"/>
              </a:ext>
            </a:extLst>
          </p:cNvPr>
          <p:cNvSpPr/>
          <p:nvPr/>
        </p:nvSpPr>
        <p:spPr>
          <a:xfrm>
            <a:off x="274682" y="988989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oogle Shape;429;p43">
            <a:extLst>
              <a:ext uri="{FF2B5EF4-FFF2-40B4-BE49-F238E27FC236}">
                <a16:creationId xmlns:a16="http://schemas.microsoft.com/office/drawing/2014/main" id="{34229736-AD1F-8344-BA1D-8B63A97A3419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2056751"/>
            <a:ext cx="7390143" cy="4545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9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DECD3A9-E076-B04A-A44C-ABC3C92F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95" y="1082675"/>
            <a:ext cx="9743679" cy="56289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D9FB79A-7101-6C43-9962-C73BE9A9F683}"/>
              </a:ext>
            </a:extLst>
          </p:cNvPr>
          <p:cNvSpPr txBox="1"/>
          <p:nvPr/>
        </p:nvSpPr>
        <p:spPr>
          <a:xfrm>
            <a:off x="513567" y="5918399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https</a:t>
            </a:r>
            <a:r>
              <a:rPr lang="fr-FR" sz="1400" dirty="0"/>
              <a:t>://</a:t>
            </a:r>
            <a:r>
              <a:rPr lang="fr-FR" sz="1400" dirty="0" err="1"/>
              <a:t>globalcarbonatlas.org</a:t>
            </a:r>
            <a:r>
              <a:rPr lang="fr-FR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705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CCBC5DD-7031-4E4D-98EB-952219E287CB}"/>
              </a:ext>
            </a:extLst>
          </p:cNvPr>
          <p:cNvSpPr txBox="1"/>
          <p:nvPr/>
        </p:nvSpPr>
        <p:spPr>
          <a:xfrm>
            <a:off x="1063659" y="985656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cycle du carbone : heureusement, il y a des puits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CCBF2A-7297-4744-BD18-FA59E2644845}"/>
              </a:ext>
            </a:extLst>
          </p:cNvPr>
          <p:cNvSpPr txBox="1"/>
          <p:nvPr/>
        </p:nvSpPr>
        <p:spPr>
          <a:xfrm>
            <a:off x="352378" y="1663688"/>
            <a:ext cx="374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(Bilan Carbone </a:t>
            </a:r>
            <a:r>
              <a:rPr lang="mr-IN" sz="2400" dirty="0"/>
              <a:t>–</a:t>
            </a:r>
            <a:r>
              <a:rPr lang="fr-FR" sz="2400" dirty="0"/>
              <a:t> 2013-2022)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A6DF51-87C0-7345-9C83-998808145A74}"/>
              </a:ext>
            </a:extLst>
          </p:cNvPr>
          <p:cNvSpPr/>
          <p:nvPr/>
        </p:nvSpPr>
        <p:spPr>
          <a:xfrm>
            <a:off x="288099" y="963937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F87DBA-F15D-0C4D-AB1B-18EDE35C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42" y="2125353"/>
            <a:ext cx="8017711" cy="45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0987170-3300-574E-9B2B-E261287F3202}"/>
              </a:ext>
            </a:extLst>
          </p:cNvPr>
          <p:cNvSpPr txBox="1"/>
          <p:nvPr/>
        </p:nvSpPr>
        <p:spPr>
          <a:xfrm>
            <a:off x="1063658" y="985656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Scénarios, Modèles et Projections</a:t>
            </a:r>
          </a:p>
        </p:txBody>
      </p:sp>
      <p:pic>
        <p:nvPicPr>
          <p:cNvPr id="11" name="Picture 2" descr="http://dods.ipsl.jussieu.fr/brocksce/dev_comm/animation/terre_climat_v2.png">
            <a:extLst>
              <a:ext uri="{FF2B5EF4-FFF2-40B4-BE49-F238E27FC236}">
                <a16:creationId xmlns:a16="http://schemas.microsoft.com/office/drawing/2014/main" id="{C8FC7CE7-0613-7F44-98BF-7E636423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13" y="1552133"/>
            <a:ext cx="3572759" cy="26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DA70B3-BCF8-8C48-8E8E-B8D6DCF9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58" y="1663802"/>
            <a:ext cx="3843469" cy="2206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74212B-3B78-4D42-BA9B-7ADA3A10F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8" y="4487852"/>
            <a:ext cx="5555822" cy="199404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BE33890-4607-6B4C-BDFD-C8CA7214CD7B}"/>
              </a:ext>
            </a:extLst>
          </p:cNvPr>
          <p:cNvSpPr txBox="1"/>
          <p:nvPr/>
        </p:nvSpPr>
        <p:spPr>
          <a:xfrm>
            <a:off x="6214179" y="5495874"/>
            <a:ext cx="3631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dirty="0"/>
              <a:t>…</a:t>
            </a:r>
            <a:r>
              <a:rPr lang="fr-FR" sz="2800" dirty="0"/>
              <a:t> et </a:t>
            </a:r>
            <a:r>
              <a:rPr lang="fr-FR" sz="2800" dirty="0" err="1"/>
              <a:t>super-calculateurs</a:t>
            </a:r>
            <a:endParaRPr lang="fr-FR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3B4E44-015A-654C-B8E3-F1FF2C4AF833}"/>
              </a:ext>
            </a:extLst>
          </p:cNvPr>
          <p:cNvSpPr/>
          <p:nvPr/>
        </p:nvSpPr>
        <p:spPr>
          <a:xfrm>
            <a:off x="288098" y="96546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2A7B8F-DEB9-404C-BFB6-C59271A3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3" y="2506199"/>
            <a:ext cx="7196464" cy="38849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7B3377-93F5-2C44-B527-F54652DA432F}"/>
              </a:ext>
            </a:extLst>
          </p:cNvPr>
          <p:cNvSpPr txBox="1"/>
          <p:nvPr/>
        </p:nvSpPr>
        <p:spPr>
          <a:xfrm>
            <a:off x="712013" y="1714406"/>
            <a:ext cx="7064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Les </a:t>
            </a:r>
            <a:r>
              <a:rPr lang="en-US" sz="2000" dirty="0" err="1">
                <a:solidFill>
                  <a:srgbClr val="000000"/>
                </a:solidFill>
              </a:rPr>
              <a:t>émissions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venir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déterminer</a:t>
            </a:r>
            <a:r>
              <a:rPr lang="en-US" sz="2000" dirty="0">
                <a:solidFill>
                  <a:srgbClr val="000000"/>
                </a:solidFill>
              </a:rPr>
              <a:t> le </a:t>
            </a:r>
            <a:r>
              <a:rPr lang="en-US" sz="2000" dirty="0" err="1">
                <a:solidFill>
                  <a:srgbClr val="000000"/>
                </a:solidFill>
              </a:rPr>
              <a:t>niveau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réchauffement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8D26CEF-DBDD-8C40-B524-B8CBC70BC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14287" r="41013" b="54122"/>
          <a:stretch/>
        </p:blipFill>
        <p:spPr bwMode="auto">
          <a:xfrm>
            <a:off x="8027736" y="3135347"/>
            <a:ext cx="3890987" cy="3512029"/>
          </a:xfrm>
          <a:prstGeom prst="rect">
            <a:avLst/>
          </a:prstGeom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D25A34FF-21EA-8646-A877-EB91CDE8A72C}"/>
              </a:ext>
            </a:extLst>
          </p:cNvPr>
          <p:cNvSpPr>
            <a:spLocks/>
          </p:cNvSpPr>
          <p:nvPr/>
        </p:nvSpPr>
        <p:spPr bwMode="auto">
          <a:xfrm>
            <a:off x="8277522" y="2796793"/>
            <a:ext cx="36121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Emissions de CO</a:t>
            </a:r>
            <a:r>
              <a:rPr lang="en-US" sz="1600" baseline="-25000" dirty="0"/>
              <a:t>2 </a:t>
            </a:r>
            <a:r>
              <a:rPr lang="en-US" sz="1600" dirty="0"/>
              <a:t>(Gt/an)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79F75F-B2FA-7C45-ACC1-6ABAC842BBEE}"/>
              </a:ext>
            </a:extLst>
          </p:cNvPr>
          <p:cNvSpPr txBox="1"/>
          <p:nvPr/>
        </p:nvSpPr>
        <p:spPr>
          <a:xfrm rot="16200000">
            <a:off x="-1164088" y="4005120"/>
            <a:ext cx="352106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Réchauffement (°C) relatif au </a:t>
            </a:r>
            <a:r>
              <a:rPr lang="fr-FR" dirty="0" err="1"/>
              <a:t>pré-industriel</a:t>
            </a:r>
            <a:r>
              <a:rPr lang="fr-FR" dirty="0"/>
              <a:t> (1850-1900)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83FD4A-86AB-B444-AF28-7D8525DFC097}"/>
              </a:ext>
            </a:extLst>
          </p:cNvPr>
          <p:cNvSpPr txBox="1"/>
          <p:nvPr/>
        </p:nvSpPr>
        <p:spPr>
          <a:xfrm rot="5400000">
            <a:off x="5468731" y="4055767"/>
            <a:ext cx="352106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Réchauffement (°C) relatif à</a:t>
            </a:r>
          </a:p>
          <a:p>
            <a:pPr algn="ctr"/>
            <a:r>
              <a:rPr lang="fr-FR" dirty="0"/>
              <a:t> 1995-2014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4B4B8B-8855-DB42-852B-EA673BDF9B78}"/>
              </a:ext>
            </a:extLst>
          </p:cNvPr>
          <p:cNvSpPr/>
          <p:nvPr/>
        </p:nvSpPr>
        <p:spPr>
          <a:xfrm>
            <a:off x="275572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F276F0-7199-B54B-87AE-E96637EEC3BD}"/>
              </a:ext>
            </a:extLst>
          </p:cNvPr>
          <p:cNvSpPr txBox="1"/>
          <p:nvPr/>
        </p:nvSpPr>
        <p:spPr>
          <a:xfrm>
            <a:off x="919609" y="944756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Projections en fonction des scénarios</a:t>
            </a:r>
          </a:p>
        </p:txBody>
      </p:sp>
    </p:spTree>
    <p:extLst>
      <p:ext uri="{BB962C8B-B14F-4D97-AF65-F5344CB8AC3E}">
        <p14:creationId xmlns:p14="http://schemas.microsoft.com/office/powerpoint/2010/main" val="306668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57CE452-6550-144E-9961-E511FA59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96" y="2198442"/>
            <a:ext cx="9260358" cy="45208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3EEBF3D-F5B1-0047-91FF-E8A9D5C2CE9A}"/>
              </a:ext>
            </a:extLst>
          </p:cNvPr>
          <p:cNvSpPr txBox="1"/>
          <p:nvPr/>
        </p:nvSpPr>
        <p:spPr>
          <a:xfrm>
            <a:off x="1051132" y="960604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Réchauffement et Emissions Cumulées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68E34D-481D-3F41-9EE9-3DB701FA996D}"/>
              </a:ext>
            </a:extLst>
          </p:cNvPr>
          <p:cNvSpPr txBox="1"/>
          <p:nvPr/>
        </p:nvSpPr>
        <p:spPr>
          <a:xfrm>
            <a:off x="154110" y="63499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IPCC AR6 SYR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6155E-C9D4-0949-B6C7-5BB3C2249BC2}"/>
              </a:ext>
            </a:extLst>
          </p:cNvPr>
          <p:cNvSpPr/>
          <p:nvPr/>
        </p:nvSpPr>
        <p:spPr>
          <a:xfrm>
            <a:off x="667193" y="1798332"/>
            <a:ext cx="7986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00"/>
                </a:solidFill>
              </a:rPr>
              <a:t>Chaque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tonne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d'émissions</a:t>
            </a:r>
            <a:r>
              <a:rPr lang="en-US" sz="2000" dirty="0">
                <a:solidFill>
                  <a:srgbClr val="000000"/>
                </a:solidFill>
              </a:rPr>
              <a:t> de CO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contribue</a:t>
            </a:r>
            <a:r>
              <a:rPr lang="en-US" sz="2000" dirty="0">
                <a:solidFill>
                  <a:srgbClr val="000000"/>
                </a:solidFill>
              </a:rPr>
              <a:t> au </a:t>
            </a:r>
            <a:r>
              <a:rPr lang="en-US" sz="2000" dirty="0" err="1">
                <a:solidFill>
                  <a:srgbClr val="000000"/>
                </a:solidFill>
              </a:rPr>
              <a:t>réchauffement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planétaire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5B326-3F33-594C-A03A-F0D28E01671E}"/>
              </a:ext>
            </a:extLst>
          </p:cNvPr>
          <p:cNvSpPr/>
          <p:nvPr/>
        </p:nvSpPr>
        <p:spPr>
          <a:xfrm>
            <a:off x="275572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FDE579-F8FD-6147-AB01-60C95B05FCF5}"/>
              </a:ext>
            </a:extLst>
          </p:cNvPr>
          <p:cNvSpPr/>
          <p:nvPr/>
        </p:nvSpPr>
        <p:spPr>
          <a:xfrm>
            <a:off x="5536043" y="4905409"/>
            <a:ext cx="3883529" cy="621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4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57CE452-6550-144E-9961-E511FA59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96" y="2198442"/>
            <a:ext cx="9260358" cy="45208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3EEBF3D-F5B1-0047-91FF-E8A9D5C2CE9A}"/>
              </a:ext>
            </a:extLst>
          </p:cNvPr>
          <p:cNvSpPr txBox="1"/>
          <p:nvPr/>
        </p:nvSpPr>
        <p:spPr>
          <a:xfrm>
            <a:off x="1051132" y="960604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Réchauffement et Emissions Cumulées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68E34D-481D-3F41-9EE9-3DB701FA996D}"/>
              </a:ext>
            </a:extLst>
          </p:cNvPr>
          <p:cNvSpPr txBox="1"/>
          <p:nvPr/>
        </p:nvSpPr>
        <p:spPr>
          <a:xfrm>
            <a:off x="154110" y="63499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IPCC AR6 SYR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5B326-3F33-594C-A03A-F0D28E01671E}"/>
              </a:ext>
            </a:extLst>
          </p:cNvPr>
          <p:cNvSpPr/>
          <p:nvPr/>
        </p:nvSpPr>
        <p:spPr>
          <a:xfrm>
            <a:off x="275572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AF9A4AC-A8DC-6245-A969-48450C774015}"/>
              </a:ext>
            </a:extLst>
          </p:cNvPr>
          <p:cNvCxnSpPr>
            <a:cxnSpLocks/>
          </p:cNvCxnSpPr>
          <p:nvPr/>
        </p:nvCxnSpPr>
        <p:spPr>
          <a:xfrm>
            <a:off x="2078753" y="4446429"/>
            <a:ext cx="3570485" cy="124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7465FCB-58E8-1549-9D84-05DAB85BDA19}"/>
              </a:ext>
            </a:extLst>
          </p:cNvPr>
          <p:cNvSpPr txBox="1"/>
          <p:nvPr/>
        </p:nvSpPr>
        <p:spPr>
          <a:xfrm>
            <a:off x="673139" y="1759592"/>
            <a:ext cx="874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Le budget carbone restant pour limiter le réchauffement à 1.5°C est de 500 GtCO</a:t>
            </a:r>
            <a:r>
              <a:rPr lang="fr-FR" sz="2000" baseline="-25000" dirty="0"/>
              <a:t>2</a:t>
            </a:r>
            <a:r>
              <a:rPr lang="fr-FR" sz="2000" dirty="0"/>
              <a:t>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9999174-38DE-EC4F-A3CD-418A2ED650CB}"/>
              </a:ext>
            </a:extLst>
          </p:cNvPr>
          <p:cNvCxnSpPr>
            <a:cxnSpLocks/>
          </p:cNvCxnSpPr>
          <p:nvPr/>
        </p:nvCxnSpPr>
        <p:spPr>
          <a:xfrm>
            <a:off x="5599134" y="4558955"/>
            <a:ext cx="0" cy="14410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7629F-BD33-714F-91A7-26D013E783EC}"/>
              </a:ext>
            </a:extLst>
          </p:cNvPr>
          <p:cNvSpPr/>
          <p:nvPr/>
        </p:nvSpPr>
        <p:spPr>
          <a:xfrm>
            <a:off x="5775580" y="4842779"/>
            <a:ext cx="3883529" cy="621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93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57CE452-6550-144E-9961-E511FA59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96" y="2198442"/>
            <a:ext cx="9260358" cy="45208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3EEBF3D-F5B1-0047-91FF-E8A9D5C2CE9A}"/>
              </a:ext>
            </a:extLst>
          </p:cNvPr>
          <p:cNvSpPr txBox="1"/>
          <p:nvPr/>
        </p:nvSpPr>
        <p:spPr>
          <a:xfrm>
            <a:off x="1051132" y="960604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Réchauffement et Emissions Cumulées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68E34D-481D-3F41-9EE9-3DB701FA996D}"/>
              </a:ext>
            </a:extLst>
          </p:cNvPr>
          <p:cNvSpPr txBox="1"/>
          <p:nvPr/>
        </p:nvSpPr>
        <p:spPr>
          <a:xfrm>
            <a:off x="154110" y="63499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IPCC AR6 SYR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5B326-3F33-594C-A03A-F0D28E01671E}"/>
              </a:ext>
            </a:extLst>
          </p:cNvPr>
          <p:cNvSpPr/>
          <p:nvPr/>
        </p:nvSpPr>
        <p:spPr>
          <a:xfrm>
            <a:off x="275572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AF9A4AC-A8DC-6245-A969-48450C774015}"/>
              </a:ext>
            </a:extLst>
          </p:cNvPr>
          <p:cNvCxnSpPr>
            <a:cxnSpLocks/>
          </p:cNvCxnSpPr>
          <p:nvPr/>
        </p:nvCxnSpPr>
        <p:spPr>
          <a:xfrm>
            <a:off x="2078753" y="4446429"/>
            <a:ext cx="3570485" cy="124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7465FCB-58E8-1549-9D84-05DAB85BDA19}"/>
              </a:ext>
            </a:extLst>
          </p:cNvPr>
          <p:cNvSpPr txBox="1"/>
          <p:nvPr/>
        </p:nvSpPr>
        <p:spPr>
          <a:xfrm>
            <a:off x="673139" y="1759592"/>
            <a:ext cx="874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Le budget carbone restant pour limiter le réchauffement à 1.5°C est de 500 GtCO</a:t>
            </a:r>
            <a:r>
              <a:rPr lang="fr-FR" sz="2000" baseline="-25000" dirty="0"/>
              <a:t>2</a:t>
            </a:r>
            <a:r>
              <a:rPr lang="fr-FR" sz="2000" dirty="0"/>
              <a:t>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9999174-38DE-EC4F-A3CD-418A2ED650CB}"/>
              </a:ext>
            </a:extLst>
          </p:cNvPr>
          <p:cNvCxnSpPr>
            <a:cxnSpLocks/>
          </p:cNvCxnSpPr>
          <p:nvPr/>
        </p:nvCxnSpPr>
        <p:spPr>
          <a:xfrm>
            <a:off x="5599134" y="4558955"/>
            <a:ext cx="0" cy="14410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08C7395-0CE6-2141-95CB-546C79BAE202}"/>
              </a:ext>
            </a:extLst>
          </p:cNvPr>
          <p:cNvSpPr txBox="1"/>
          <p:nvPr/>
        </p:nvSpPr>
        <p:spPr>
          <a:xfrm>
            <a:off x="8737331" y="2380651"/>
            <a:ext cx="2503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émissions de CO</a:t>
            </a:r>
            <a:r>
              <a:rPr lang="fr-FR" baseline="-25000" dirty="0"/>
              <a:t>2</a:t>
            </a:r>
            <a:r>
              <a:rPr lang="fr-FR" dirty="0"/>
              <a:t> projetées à partir des infrastructures existantes de combustibles fossiles, dépasse ce budget carbone (degré de confiance élevé).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20A6EA-3DE5-B347-9AFC-F101D51E9F77}"/>
              </a:ext>
            </a:extLst>
          </p:cNvPr>
          <p:cNvSpPr/>
          <p:nvPr/>
        </p:nvSpPr>
        <p:spPr>
          <a:xfrm>
            <a:off x="5775580" y="4855377"/>
            <a:ext cx="3883529" cy="621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FEEA0A1-3515-D741-B235-E75F7B61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84" t="59765" b="26899"/>
          <a:stretch/>
        </p:blipFill>
        <p:spPr>
          <a:xfrm>
            <a:off x="7311534" y="4951701"/>
            <a:ext cx="3743242" cy="525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138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0;p58">
            <a:extLst>
              <a:ext uri="{FF2B5EF4-FFF2-40B4-BE49-F238E27FC236}">
                <a16:creationId xmlns:a16="http://schemas.microsoft.com/office/drawing/2014/main" id="{7A546E79-7DC5-8040-AB4D-F12B1870DAF6}"/>
              </a:ext>
            </a:extLst>
          </p:cNvPr>
          <p:cNvSpPr txBox="1">
            <a:spLocks/>
          </p:cNvSpPr>
          <p:nvPr/>
        </p:nvSpPr>
        <p:spPr>
          <a:xfrm>
            <a:off x="1311321" y="1753427"/>
            <a:ext cx="9022652" cy="1033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/>
              <a:t>Le budget carbone restant pour limiter le réchauffement climatique à 1,5°C, 1,7°C et 2°C correspond à 9, 18 et 30 années d'émissions de 2022 à partir de 2023.</a:t>
            </a:r>
          </a:p>
          <a:p>
            <a:pPr marL="0" indent="0" algn="ctr">
              <a:spcBef>
                <a:spcPts val="0"/>
              </a:spcBef>
              <a:buClr>
                <a:srgbClr val="4C9BDB"/>
              </a:buClr>
              <a:buSzPts val="1800"/>
              <a:buNone/>
            </a:pPr>
            <a:endParaRPr lang="en-GB" sz="1800" noProof="1">
              <a:solidFill>
                <a:srgbClr val="4083B7"/>
              </a:solidFill>
            </a:endParaRPr>
          </a:p>
        </p:txBody>
      </p:sp>
      <p:sp>
        <p:nvSpPr>
          <p:cNvPr id="3" name="Google Shape;591;p58">
            <a:extLst>
              <a:ext uri="{FF2B5EF4-FFF2-40B4-BE49-F238E27FC236}">
                <a16:creationId xmlns:a16="http://schemas.microsoft.com/office/drawing/2014/main" id="{7386835C-358E-2043-BD02-4D98A542712F}"/>
              </a:ext>
            </a:extLst>
          </p:cNvPr>
          <p:cNvSpPr txBox="1">
            <a:spLocks/>
          </p:cNvSpPr>
          <p:nvPr/>
        </p:nvSpPr>
        <p:spPr>
          <a:xfrm>
            <a:off x="1780189" y="5790264"/>
            <a:ext cx="8326675" cy="80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4C9BDB"/>
              </a:buClr>
              <a:buSzPts val="1400"/>
              <a:buNone/>
            </a:pPr>
            <a:r>
              <a:rPr lang="en-GB" sz="1350" noProof="1">
                <a:solidFill>
                  <a:srgbClr val="4083B7"/>
                </a:solidFill>
              </a:rPr>
              <a:t>Updated from IPCC AR6 - Source: </a:t>
            </a:r>
            <a:r>
              <a:rPr lang="en-GB" sz="1350" noProof="1">
                <a:solidFill>
                  <a:srgbClr val="0432FF"/>
                </a:solidFill>
              </a:rPr>
              <a:t>IPCC AR6 WG1</a:t>
            </a:r>
            <a:r>
              <a:rPr lang="en-GB" sz="1350" noProof="1">
                <a:solidFill>
                  <a:srgbClr val="4083B7"/>
                </a:solidFill>
              </a:rPr>
              <a:t>; </a:t>
            </a:r>
            <a:r>
              <a:rPr lang="en-GB" sz="1350" u="sng" noProof="1">
                <a:solidFill>
                  <a:schemeClr val="hlink"/>
                </a:solidFill>
                <a:hlinkClick r:id="rId2"/>
              </a:rPr>
              <a:t>Friedlingstein et al 2022</a:t>
            </a:r>
            <a:r>
              <a:rPr lang="en-GB" sz="1350" noProof="1">
                <a:solidFill>
                  <a:srgbClr val="4083B7"/>
                </a:solidFill>
              </a:rPr>
              <a:t>;</a:t>
            </a:r>
            <a:r>
              <a:rPr lang="en-GB" sz="1350" noProof="1">
                <a:solidFill>
                  <a:srgbClr val="000000"/>
                </a:solidFill>
              </a:rPr>
              <a:t> </a:t>
            </a:r>
            <a:r>
              <a:rPr lang="en-GB" sz="1350" u="sng" noProof="1">
                <a:solidFill>
                  <a:schemeClr val="hlink"/>
                </a:solidFill>
                <a:hlinkClick r:id="rId3"/>
              </a:rPr>
              <a:t>Global Carbon Budget 2022</a:t>
            </a:r>
            <a:endParaRPr lang="en-GB" sz="1350" noProof="1"/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546343F9-6859-5746-B37B-16E6FE480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85136" y="2684463"/>
            <a:ext cx="6996234" cy="36280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34AD5D-B62C-4848-AFB9-4B73272AB760}"/>
              </a:ext>
            </a:extLst>
          </p:cNvPr>
          <p:cNvSpPr txBox="1"/>
          <p:nvPr/>
        </p:nvSpPr>
        <p:spPr>
          <a:xfrm>
            <a:off x="998671" y="1067736"/>
            <a:ext cx="8297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Une contrainte géophysique : le budget carbone restant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AE3E6-005C-8C40-B3ED-E856DA8DD2F9}"/>
              </a:ext>
            </a:extLst>
          </p:cNvPr>
          <p:cNvSpPr/>
          <p:nvPr/>
        </p:nvSpPr>
        <p:spPr>
          <a:xfrm>
            <a:off x="250521" y="964504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50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7;g11fb2f023d2_0_531">
            <a:extLst>
              <a:ext uri="{FF2B5EF4-FFF2-40B4-BE49-F238E27FC236}">
                <a16:creationId xmlns:a16="http://schemas.microsoft.com/office/drawing/2014/main" id="{799AA44D-CD9E-C642-8FF2-DC124B7A568D}"/>
              </a:ext>
            </a:extLst>
          </p:cNvPr>
          <p:cNvSpPr txBox="1"/>
          <p:nvPr/>
        </p:nvSpPr>
        <p:spPr>
          <a:xfrm>
            <a:off x="6879713" y="2848663"/>
            <a:ext cx="3971251" cy="157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 err="1">
                <a:solidFill>
                  <a:srgbClr val="00B0F0"/>
                </a:solidFill>
              </a:rPr>
              <a:t>vers</a:t>
            </a:r>
            <a:r>
              <a:rPr lang="en-GB" sz="2000" b="1" dirty="0">
                <a:solidFill>
                  <a:srgbClr val="00B0F0"/>
                </a:solidFill>
              </a:rPr>
              <a:t> 1,5 °C</a:t>
            </a:r>
            <a:endParaRPr sz="2000" b="1" dirty="0">
              <a:solidFill>
                <a:srgbClr val="00B0F0"/>
              </a:solidFill>
            </a:endParaRPr>
          </a:p>
          <a:p>
            <a:pPr marL="169329">
              <a:lnSpc>
                <a:spcPct val="90000"/>
              </a:lnSpc>
              <a:spcBef>
                <a:spcPts val="1333"/>
              </a:spcBef>
              <a:buClr>
                <a:srgbClr val="434343"/>
              </a:buClr>
              <a:buSzPts val="1600"/>
            </a:pPr>
            <a:r>
              <a:rPr lang="en-GB" sz="2000" dirty="0">
                <a:solidFill>
                  <a:srgbClr val="434343"/>
                </a:solidFill>
              </a:rPr>
              <a:t>↓CO</a:t>
            </a:r>
            <a:r>
              <a:rPr lang="en-GB" sz="2000" baseline="-25000" dirty="0">
                <a:solidFill>
                  <a:srgbClr val="434343"/>
                </a:solidFill>
              </a:rPr>
              <a:t>2</a:t>
            </a:r>
            <a:r>
              <a:rPr lang="en-GB" sz="2000" dirty="0">
                <a:solidFill>
                  <a:srgbClr val="434343"/>
                </a:solidFill>
              </a:rPr>
              <a:t>-équivalent : 43% </a:t>
            </a:r>
            <a:r>
              <a:rPr lang="fr-FR" sz="2000" dirty="0">
                <a:solidFill>
                  <a:srgbClr val="434343"/>
                </a:solidFill>
              </a:rPr>
              <a:t>entre 2019 et 2030</a:t>
            </a:r>
            <a:endParaRPr sz="2000" dirty="0">
              <a:solidFill>
                <a:srgbClr val="434343"/>
              </a:solidFill>
            </a:endParaRPr>
          </a:p>
          <a:p>
            <a:pPr marL="169329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rgbClr val="434343"/>
              </a:buClr>
              <a:buSzPts val="1600"/>
            </a:pPr>
            <a:r>
              <a:rPr lang="en-GB" sz="2000" dirty="0">
                <a:solidFill>
                  <a:srgbClr val="434343"/>
                </a:solidFill>
              </a:rPr>
              <a:t>↓  </a:t>
            </a:r>
            <a:r>
              <a:rPr lang="en-GB" sz="2000" dirty="0" err="1">
                <a:solidFill>
                  <a:srgbClr val="434343"/>
                </a:solidFill>
              </a:rPr>
              <a:t>méthane</a:t>
            </a:r>
            <a:r>
              <a:rPr lang="en-GB" sz="2000" dirty="0">
                <a:solidFill>
                  <a:srgbClr val="434343"/>
                </a:solidFill>
              </a:rPr>
              <a:t> : 34%</a:t>
            </a:r>
            <a:endParaRPr sz="2000" b="1" dirty="0">
              <a:solidFill>
                <a:srgbClr val="434343"/>
              </a:solidFill>
            </a:endParaRPr>
          </a:p>
        </p:txBody>
      </p:sp>
      <p:sp>
        <p:nvSpPr>
          <p:cNvPr id="4" name="Google Shape;252;g11fb2f023d2_0_531">
            <a:extLst>
              <a:ext uri="{FF2B5EF4-FFF2-40B4-BE49-F238E27FC236}">
                <a16:creationId xmlns:a16="http://schemas.microsoft.com/office/drawing/2014/main" id="{0B72FB32-22A5-5147-9624-D7817B1547AD}"/>
              </a:ext>
            </a:extLst>
          </p:cNvPr>
          <p:cNvSpPr txBox="1"/>
          <p:nvPr/>
        </p:nvSpPr>
        <p:spPr>
          <a:xfrm>
            <a:off x="6879708" y="1979669"/>
            <a:ext cx="4034851" cy="85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92D050"/>
                </a:solidFill>
              </a:rPr>
              <a:t>sous 2°C</a:t>
            </a:r>
            <a:endParaRPr sz="2000" b="1" dirty="0">
              <a:solidFill>
                <a:srgbClr val="92D050"/>
              </a:solidFill>
            </a:endParaRPr>
          </a:p>
          <a:p>
            <a:pPr marL="169329">
              <a:lnSpc>
                <a:spcPct val="90000"/>
              </a:lnSpc>
              <a:spcBef>
                <a:spcPts val="1333"/>
              </a:spcBef>
              <a:buClr>
                <a:srgbClr val="434343"/>
              </a:buClr>
              <a:buSzPts val="1600"/>
            </a:pPr>
            <a:r>
              <a:rPr lang="en-GB" sz="2000" dirty="0">
                <a:solidFill>
                  <a:srgbClr val="434343"/>
                </a:solidFill>
              </a:rPr>
              <a:t>↓ CO</a:t>
            </a:r>
            <a:r>
              <a:rPr lang="en-GB" sz="2000" baseline="-25000" dirty="0">
                <a:solidFill>
                  <a:srgbClr val="434343"/>
                </a:solidFill>
              </a:rPr>
              <a:t>2</a:t>
            </a:r>
            <a:r>
              <a:rPr lang="en-GB" sz="2000" dirty="0">
                <a:solidFill>
                  <a:srgbClr val="434343"/>
                </a:solidFill>
              </a:rPr>
              <a:t>-équivalent : 27% </a:t>
            </a:r>
            <a:r>
              <a:rPr lang="en-GB" sz="2000" dirty="0" err="1">
                <a:solidFill>
                  <a:srgbClr val="434343"/>
                </a:solidFill>
              </a:rPr>
              <a:t>d’ici</a:t>
            </a:r>
            <a:r>
              <a:rPr lang="en-GB" sz="2000" dirty="0">
                <a:solidFill>
                  <a:srgbClr val="434343"/>
                </a:solidFill>
              </a:rPr>
              <a:t> 2030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46431C-64BC-7245-A3BB-F806580C0EF4}"/>
              </a:ext>
            </a:extLst>
          </p:cNvPr>
          <p:cNvSpPr txBox="1"/>
          <p:nvPr/>
        </p:nvSpPr>
        <p:spPr>
          <a:xfrm>
            <a:off x="1026080" y="960604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Trajectoire  des Emissions Compatibles d’ici 2030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AF272A-65F1-A845-943A-7C3BF2C08318}"/>
              </a:ext>
            </a:extLst>
          </p:cNvPr>
          <p:cNvSpPr txBox="1"/>
          <p:nvPr/>
        </p:nvSpPr>
        <p:spPr>
          <a:xfrm>
            <a:off x="634418" y="6029133"/>
            <a:ext cx="861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parvenir à des émissions nettes nulles, il faut avant tout réduire fortement les émissions de CO2, de méthane et autres GES.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085978-E8EF-0640-AE73-D7BB616A8B0C}"/>
              </a:ext>
            </a:extLst>
          </p:cNvPr>
          <p:cNvSpPr txBox="1"/>
          <p:nvPr/>
        </p:nvSpPr>
        <p:spPr>
          <a:xfrm>
            <a:off x="9087755" y="4465837"/>
            <a:ext cx="262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GIEC, rapport de synthèse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2014-EAA1-244B-82FB-DBCA13C44C42}"/>
              </a:ext>
            </a:extLst>
          </p:cNvPr>
          <p:cNvSpPr/>
          <p:nvPr/>
        </p:nvSpPr>
        <p:spPr>
          <a:xfrm>
            <a:off x="250520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8C2BC2-DE06-664E-B8AF-986A506C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1" y="1483824"/>
            <a:ext cx="5022294" cy="45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2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D2B6-77C7-0789-51FA-E429CABC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22D0E8B-3DD7-9810-38BB-8F88C4A05428}"/>
              </a:ext>
            </a:extLst>
          </p:cNvPr>
          <p:cNvSpPr/>
          <p:nvPr/>
        </p:nvSpPr>
        <p:spPr>
          <a:xfrm>
            <a:off x="3332480" y="3352286"/>
            <a:ext cx="5588000" cy="1331218"/>
          </a:xfrm>
          <a:prstGeom prst="roundRect">
            <a:avLst/>
          </a:prstGeom>
          <a:solidFill>
            <a:srgbClr val="2F2213">
              <a:alpha val="12941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963156A6-93B5-9E02-563C-E2DD4A121E83}"/>
              </a:ext>
            </a:extLst>
          </p:cNvPr>
          <p:cNvSpPr txBox="1">
            <a:spLocks/>
          </p:cNvSpPr>
          <p:nvPr/>
        </p:nvSpPr>
        <p:spPr>
          <a:xfrm>
            <a:off x="1462268" y="1990845"/>
            <a:ext cx="9267464" cy="2662178"/>
          </a:xfrm>
          <a:noFill/>
          <a:effectLst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fr-FR" sz="6000" b="1" dirty="0">
                <a:ln w="3175">
                  <a:noFill/>
                </a:ln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Climat et CO</a:t>
            </a:r>
            <a:r>
              <a:rPr lang="fr-FR" sz="6000" b="1" baseline="-25000" dirty="0">
                <a:ln w="3175">
                  <a:noFill/>
                </a:ln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000" dirty="0">
                <a:ln w="3175">
                  <a:noFill/>
                </a:ln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avec Laurent BOPP (CNRS, IPSL)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Vendredi 29 mars 2024 à 13h</a:t>
            </a:r>
            <a:endParaRPr lang="fr-FR" sz="4400" b="1" dirty="0">
              <a:ln w="3175">
                <a:noFill/>
              </a:ln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FD7352-E0C8-F5E8-475A-3F27A20E558B}"/>
              </a:ext>
            </a:extLst>
          </p:cNvPr>
          <p:cNvGrpSpPr/>
          <p:nvPr/>
        </p:nvGrpSpPr>
        <p:grpSpPr>
          <a:xfrm>
            <a:off x="431772" y="5589336"/>
            <a:ext cx="11272548" cy="995330"/>
            <a:chOff x="431772" y="5589336"/>
            <a:chExt cx="11272548" cy="99533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2D9607C-F042-BBE7-3D23-FD6F0B622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31772" y="5589336"/>
              <a:ext cx="1192212" cy="8041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6BF0C22-DA86-5F4F-DF23-CEEB1377E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50" r="8720" b="20093"/>
            <a:stretch/>
          </p:blipFill>
          <p:spPr>
            <a:xfrm>
              <a:off x="1538098" y="5815225"/>
              <a:ext cx="10166222" cy="769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Image 8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B19A89DD-5522-D1ED-7BC9-4170D33A7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825" y="355375"/>
            <a:ext cx="1085340" cy="1085340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Une image contenant Graphique, cercle, Police, logo&#10;&#10;Description générée automatiquement">
            <a:extLst>
              <a:ext uri="{FF2B5EF4-FFF2-40B4-BE49-F238E27FC236}">
                <a16:creationId xmlns:a16="http://schemas.microsoft.com/office/drawing/2014/main" id="{0585C127-E8B2-F6B6-952E-ABF2624FF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024" y="359031"/>
            <a:ext cx="1126059" cy="1076656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52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246431C-64BC-7245-A3BB-F806580C0EF4}"/>
              </a:ext>
            </a:extLst>
          </p:cNvPr>
          <p:cNvSpPr txBox="1"/>
          <p:nvPr/>
        </p:nvSpPr>
        <p:spPr>
          <a:xfrm>
            <a:off x="1026080" y="960604"/>
            <a:ext cx="836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Trajectoire  des Emissions Compatibles </a:t>
            </a:r>
            <a:r>
              <a:rPr lang="fr-FR" sz="2800" dirty="0">
                <a:sym typeface="Wingdings" pitchFamily="2" charset="2"/>
              </a:rPr>
              <a:t> 2100</a:t>
            </a:r>
            <a:endParaRPr lang="fr-FR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2014-EAA1-244B-82FB-DBCA13C44C42}"/>
              </a:ext>
            </a:extLst>
          </p:cNvPr>
          <p:cNvSpPr/>
          <p:nvPr/>
        </p:nvSpPr>
        <p:spPr>
          <a:xfrm>
            <a:off x="250520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1C4D89-86EA-694A-B74C-BCE6FF5B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48" y="1799954"/>
            <a:ext cx="6110034" cy="38755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471B6F-D768-4D4B-AE79-161A2F650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08" y="1887916"/>
            <a:ext cx="3415906" cy="154108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197CDF3-68AA-5E44-A356-502827E034B0}"/>
              </a:ext>
            </a:extLst>
          </p:cNvPr>
          <p:cNvSpPr txBox="1"/>
          <p:nvPr/>
        </p:nvSpPr>
        <p:spPr>
          <a:xfrm>
            <a:off x="550144" y="5897396"/>
            <a:ext cx="861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L'élimination du dioxyde de carbone (EDC) serait nécessaire pour parvenir à des émissions de CO2 nettes et négatives post-2050….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92D5A0-59B9-9A4C-9105-BBE3C6A0559F}"/>
              </a:ext>
            </a:extLst>
          </p:cNvPr>
          <p:cNvSpPr txBox="1"/>
          <p:nvPr/>
        </p:nvSpPr>
        <p:spPr>
          <a:xfrm>
            <a:off x="7992932" y="4421231"/>
            <a:ext cx="262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GIEC, rapport de synthèse</a:t>
            </a:r>
          </a:p>
        </p:txBody>
      </p:sp>
    </p:spTree>
    <p:extLst>
      <p:ext uri="{BB962C8B-B14F-4D97-AF65-F5344CB8AC3E}">
        <p14:creationId xmlns:p14="http://schemas.microsoft.com/office/powerpoint/2010/main" val="221900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5CFB34-E6B4-C34E-A9D4-16069EBF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43" y="1698313"/>
            <a:ext cx="8577197" cy="49682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5092176-080C-2144-9279-85ED473C93E3}"/>
              </a:ext>
            </a:extLst>
          </p:cNvPr>
          <p:cNvSpPr txBox="1"/>
          <p:nvPr/>
        </p:nvSpPr>
        <p:spPr>
          <a:xfrm>
            <a:off x="1067843" y="1015423"/>
            <a:ext cx="807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Les scénarios compatibles </a:t>
            </a:r>
            <a:r>
              <a:rPr lang="mr-IN" sz="2800" dirty="0"/>
              <a:t>–</a:t>
            </a:r>
            <a:r>
              <a:rPr lang="fr-FR" sz="2800" dirty="0"/>
              <a:t> Emissions négatives / EDC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93ADF9-5479-A241-8AE5-5ED19590FD15}"/>
              </a:ext>
            </a:extLst>
          </p:cNvPr>
          <p:cNvSpPr txBox="1"/>
          <p:nvPr/>
        </p:nvSpPr>
        <p:spPr>
          <a:xfrm>
            <a:off x="7143312" y="6366519"/>
            <a:ext cx="2951642" cy="3000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350" dirty="0"/>
              <a:t>US National </a:t>
            </a:r>
            <a:r>
              <a:rPr lang="fr-FR" sz="1350" dirty="0" err="1"/>
              <a:t>Academy</a:t>
            </a:r>
            <a:r>
              <a:rPr lang="fr-FR" sz="1350" dirty="0"/>
              <a:t> of Sciences,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DC6FA-40A5-764B-B6D0-7AE5067F0E12}"/>
              </a:ext>
            </a:extLst>
          </p:cNvPr>
          <p:cNvSpPr/>
          <p:nvPr/>
        </p:nvSpPr>
        <p:spPr>
          <a:xfrm>
            <a:off x="250520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23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1EEAFAD-F133-7C42-9D2A-165B67356A33}"/>
              </a:ext>
            </a:extLst>
          </p:cNvPr>
          <p:cNvSpPr txBox="1"/>
          <p:nvPr/>
        </p:nvSpPr>
        <p:spPr>
          <a:xfrm>
            <a:off x="866696" y="2036254"/>
            <a:ext cx="9354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plus de réductions importantes, rapides et durables des émissions, l’EDC peut remplir trois rôles complémentaires</a:t>
            </a:r>
          </a:p>
          <a:p>
            <a:endParaRPr lang="fr-FR" sz="2000" dirty="0"/>
          </a:p>
          <a:p>
            <a:pPr marL="342900" indent="-342900">
              <a:buAutoNum type="arabicParenBoth"/>
            </a:pPr>
            <a:r>
              <a:rPr lang="fr-FR" sz="2000" b="1" dirty="0"/>
              <a:t>réduire les émissions nettes de CO2 </a:t>
            </a:r>
            <a:r>
              <a:rPr lang="fr-FR" sz="2000" dirty="0"/>
              <a:t>ou de gaz à effet de serre à court terme </a:t>
            </a:r>
          </a:p>
          <a:p>
            <a:pPr marL="342900" indent="-342900">
              <a:buAutoNum type="arabicParenBoth"/>
            </a:pPr>
            <a:endParaRPr lang="fr-FR" sz="2000" dirty="0"/>
          </a:p>
          <a:p>
            <a:r>
              <a:rPr lang="fr-FR" sz="2000" dirty="0"/>
              <a:t>(2) </a:t>
            </a:r>
            <a:r>
              <a:rPr lang="fr-FR" sz="2000" b="1" dirty="0"/>
              <a:t>compenser les émissions résiduelles </a:t>
            </a:r>
            <a:r>
              <a:rPr lang="fr-FR" sz="2000" dirty="0"/>
              <a:t>'difficiles à éliminer’ pour atteindre la neutralité nette en CO2</a:t>
            </a:r>
          </a:p>
          <a:p>
            <a:endParaRPr lang="fr-FR" sz="2000" dirty="0"/>
          </a:p>
          <a:p>
            <a:r>
              <a:rPr lang="fr-FR" sz="2000" dirty="0"/>
              <a:t>(3) </a:t>
            </a:r>
            <a:r>
              <a:rPr lang="fr-FR" sz="2000" b="1" dirty="0"/>
              <a:t>atteindre des émissions nettes négatives </a:t>
            </a:r>
            <a:r>
              <a:rPr lang="fr-FR" sz="2000" dirty="0"/>
              <a:t>de CO2 ou de gaz à 	effet de serre en cas de déploiement à des niveaux dépassant les émissions résiduelles annuelles.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A8DC4B-52D0-AE41-891F-ADE1D62565A6}"/>
              </a:ext>
            </a:extLst>
          </p:cNvPr>
          <p:cNvSpPr txBox="1"/>
          <p:nvPr/>
        </p:nvSpPr>
        <p:spPr>
          <a:xfrm>
            <a:off x="936040" y="983577"/>
            <a:ext cx="807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Les scénarios compatibles </a:t>
            </a:r>
            <a:r>
              <a:rPr lang="mr-IN" sz="2800" dirty="0"/>
              <a:t>–</a:t>
            </a:r>
            <a:r>
              <a:rPr lang="fr-FR" sz="2800" dirty="0"/>
              <a:t> Emissions négatives / EDC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6947A9-3FC0-0F4F-B272-F9503563E489}"/>
              </a:ext>
            </a:extLst>
          </p:cNvPr>
          <p:cNvSpPr txBox="1"/>
          <p:nvPr/>
        </p:nvSpPr>
        <p:spPr>
          <a:xfrm>
            <a:off x="7498142" y="6438683"/>
            <a:ext cx="28732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IPCC AR6 SYR, 2023 et </a:t>
            </a:r>
            <a:r>
              <a:rPr lang="fr-FR" sz="1350" dirty="0">
                <a:solidFill>
                  <a:srgbClr val="FF0000"/>
                </a:solidFill>
              </a:rPr>
              <a:t>IPCC WG3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54322-1321-E547-9CEA-2640C118D779}"/>
              </a:ext>
            </a:extLst>
          </p:cNvPr>
          <p:cNvSpPr txBox="1"/>
          <p:nvPr/>
        </p:nvSpPr>
        <p:spPr>
          <a:xfrm>
            <a:off x="1330159" y="5474435"/>
            <a:ext cx="657346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Par ex. : pour les scénarios limitant le réchauffement à &lt;1.5°C</a:t>
            </a:r>
          </a:p>
          <a:p>
            <a:r>
              <a:rPr lang="fr-FR" sz="2000" dirty="0">
                <a:solidFill>
                  <a:srgbClr val="FF0000"/>
                </a:solidFill>
              </a:rPr>
              <a:t>	</a:t>
            </a:r>
            <a:r>
              <a:rPr lang="fr-FR" sz="2000" dirty="0">
                <a:solidFill>
                  <a:srgbClr val="FF0000"/>
                </a:solidFill>
                <a:sym typeface="Wingdings"/>
              </a:rPr>
              <a:t> 150 à 800 GtCO2 de EDC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F0C2-7B4F-BC48-B82A-34D09A7D870D}"/>
              </a:ext>
            </a:extLst>
          </p:cNvPr>
          <p:cNvSpPr/>
          <p:nvPr/>
        </p:nvSpPr>
        <p:spPr>
          <a:xfrm>
            <a:off x="250520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84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BF3844-E607-DB49-8EAE-C49999171EC6}"/>
              </a:ext>
            </a:extLst>
          </p:cNvPr>
          <p:cNvSpPr txBox="1"/>
          <p:nvPr/>
        </p:nvSpPr>
        <p:spPr>
          <a:xfrm>
            <a:off x="988583" y="983700"/>
            <a:ext cx="507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Quelles technologies pour l’EDC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3FDC12-F852-D44B-8ABE-C8A32CDE671D}"/>
              </a:ext>
            </a:extLst>
          </p:cNvPr>
          <p:cNvSpPr txBox="1"/>
          <p:nvPr/>
        </p:nvSpPr>
        <p:spPr>
          <a:xfrm>
            <a:off x="1291901" y="5586253"/>
            <a:ext cx="4132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* Direct Air </a:t>
            </a:r>
            <a:r>
              <a:rPr lang="fr-FR" sz="2000" dirty="0" err="1"/>
              <a:t>Carbon</a:t>
            </a:r>
            <a:r>
              <a:rPr lang="fr-FR" sz="2000" dirty="0"/>
              <a:t> Capture &amp; Storage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5B8D27-8AF5-5F47-8588-04713319E95D}"/>
              </a:ext>
            </a:extLst>
          </p:cNvPr>
          <p:cNvSpPr txBox="1"/>
          <p:nvPr/>
        </p:nvSpPr>
        <p:spPr>
          <a:xfrm>
            <a:off x="1253328" y="5986363"/>
            <a:ext cx="484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** </a:t>
            </a:r>
            <a:r>
              <a:rPr lang="fr-FR" sz="2000" dirty="0" err="1"/>
              <a:t>BioEnergy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Carbon</a:t>
            </a:r>
            <a:r>
              <a:rPr lang="fr-FR" sz="2000" dirty="0"/>
              <a:t> Capture &amp; Storage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4EE5E4-DB38-C643-9495-4DD4B6866920}"/>
              </a:ext>
            </a:extLst>
          </p:cNvPr>
          <p:cNvSpPr txBox="1"/>
          <p:nvPr/>
        </p:nvSpPr>
        <p:spPr>
          <a:xfrm>
            <a:off x="6063370" y="2624726"/>
            <a:ext cx="5927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charset="0"/>
              <a:buChar char="à"/>
            </a:pPr>
            <a:r>
              <a:rPr lang="fr-FR" sz="2200" dirty="0">
                <a:sym typeface="Wingdings"/>
              </a:rPr>
              <a:t> Coûts et potentiels encore incertains</a:t>
            </a:r>
          </a:p>
          <a:p>
            <a:pPr marL="214313" indent="-214313">
              <a:buFont typeface="Wingdings" charset="0"/>
              <a:buChar char="à"/>
            </a:pPr>
            <a:r>
              <a:rPr lang="fr-FR" sz="2200" dirty="0">
                <a:sym typeface="Wingdings"/>
              </a:rPr>
              <a:t> BECCS  - quels effets sur l’utilisation des terres, </a:t>
            </a:r>
          </a:p>
          <a:p>
            <a:r>
              <a:rPr lang="fr-FR" sz="2200" dirty="0">
                <a:sym typeface="Wingdings"/>
              </a:rPr>
              <a:t>	             le cycle de l’eau, la diversité, </a:t>
            </a:r>
            <a:r>
              <a:rPr lang="mr-IN" sz="2200" dirty="0">
                <a:sym typeface="Wingdings"/>
              </a:rPr>
              <a:t>…</a:t>
            </a:r>
            <a:r>
              <a:rPr lang="fr-FR" sz="2200" dirty="0">
                <a:sym typeface="Wingdings"/>
              </a:rPr>
              <a:t> ?</a:t>
            </a:r>
            <a:endParaRPr lang="fr-FR" sz="2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AA780B-1553-0343-88EB-3E8D477A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1" y="2493282"/>
            <a:ext cx="5442811" cy="2642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6CBB05-ECA9-D44D-BA3D-DFC01548E114}"/>
              </a:ext>
            </a:extLst>
          </p:cNvPr>
          <p:cNvSpPr/>
          <p:nvPr/>
        </p:nvSpPr>
        <p:spPr>
          <a:xfrm>
            <a:off x="250520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3CAC7-B46B-5F44-8E47-756A85E6217B}"/>
              </a:ext>
            </a:extLst>
          </p:cNvPr>
          <p:cNvSpPr txBox="1"/>
          <p:nvPr/>
        </p:nvSpPr>
        <p:spPr>
          <a:xfrm>
            <a:off x="1211613" y="1622886"/>
            <a:ext cx="862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DACCS* et BECCS** intégrés </a:t>
            </a:r>
            <a:r>
              <a:rPr lang="fr-FR" sz="2400" dirty="0" err="1"/>
              <a:t>dansde</a:t>
            </a:r>
            <a:r>
              <a:rPr lang="fr-FR" sz="2400" dirty="0"/>
              <a:t> nombreux scénarios 1.5°C/2°C </a:t>
            </a:r>
          </a:p>
        </p:txBody>
      </p:sp>
    </p:spTree>
    <p:extLst>
      <p:ext uri="{BB962C8B-B14F-4D97-AF65-F5344CB8AC3E}">
        <p14:creationId xmlns:p14="http://schemas.microsoft.com/office/powerpoint/2010/main" val="3629716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F516559-8407-FC46-B753-BDED864F4F1E}"/>
              </a:ext>
            </a:extLst>
          </p:cNvPr>
          <p:cNvSpPr txBox="1"/>
          <p:nvPr/>
        </p:nvSpPr>
        <p:spPr>
          <a:xfrm>
            <a:off x="1211613" y="2084551"/>
            <a:ext cx="2448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Mais aujourd’hui :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63DAE5-622C-BE40-BA92-D136CED6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297" y="2181957"/>
            <a:ext cx="8032189" cy="44301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CF058F-E727-2D4F-BB20-B98A298D5C3C}"/>
              </a:ext>
            </a:extLst>
          </p:cNvPr>
          <p:cNvSpPr txBox="1"/>
          <p:nvPr/>
        </p:nvSpPr>
        <p:spPr>
          <a:xfrm>
            <a:off x="1812862" y="5509210"/>
            <a:ext cx="11850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@</a:t>
            </a:r>
            <a:r>
              <a:rPr lang="fr-FR" sz="1350" dirty="0" err="1"/>
              <a:t>CarbonBrief</a:t>
            </a:r>
            <a:endParaRPr lang="fr-FR" sz="135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476C3D-A3FF-5041-A11B-8A673C956012}"/>
              </a:ext>
            </a:extLst>
          </p:cNvPr>
          <p:cNvSpPr txBox="1"/>
          <p:nvPr/>
        </p:nvSpPr>
        <p:spPr>
          <a:xfrm>
            <a:off x="988583" y="983700"/>
            <a:ext cx="507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Quelles technologies pour l’EDC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A36222-2779-3340-A82E-A09F4F3FDB44}"/>
              </a:ext>
            </a:extLst>
          </p:cNvPr>
          <p:cNvSpPr txBox="1"/>
          <p:nvPr/>
        </p:nvSpPr>
        <p:spPr>
          <a:xfrm>
            <a:off x="1211613" y="1622886"/>
            <a:ext cx="862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DACCS* et BECCS** intégrés </a:t>
            </a:r>
            <a:r>
              <a:rPr lang="fr-FR" sz="2400" dirty="0" err="1"/>
              <a:t>dansde</a:t>
            </a:r>
            <a:r>
              <a:rPr lang="fr-FR" sz="2400" dirty="0"/>
              <a:t> nombreux scénarios 1.5°C/2°C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611D5-DDB2-8F4B-AB3B-2BC9431B5A81}"/>
              </a:ext>
            </a:extLst>
          </p:cNvPr>
          <p:cNvSpPr/>
          <p:nvPr/>
        </p:nvSpPr>
        <p:spPr>
          <a:xfrm>
            <a:off x="250520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03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715EF8-E5D7-B34E-A6B1-EACDBF00DD83}"/>
              </a:ext>
            </a:extLst>
          </p:cNvPr>
          <p:cNvSpPr txBox="1"/>
          <p:nvPr/>
        </p:nvSpPr>
        <p:spPr>
          <a:xfrm>
            <a:off x="1211613" y="2126603"/>
            <a:ext cx="32324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/>
              <a:t>Des technologies </a:t>
            </a:r>
          </a:p>
          <a:p>
            <a:r>
              <a:rPr lang="fr-FR" sz="2600" dirty="0"/>
              <a:t>	 moins « matures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901100-79F9-3045-A8FD-9354B0D1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07" y="2126603"/>
            <a:ext cx="3232487" cy="45539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24BA803-51CE-AA4E-9573-413EDF26D579}"/>
              </a:ext>
            </a:extLst>
          </p:cNvPr>
          <p:cNvSpPr txBox="1"/>
          <p:nvPr/>
        </p:nvSpPr>
        <p:spPr>
          <a:xfrm>
            <a:off x="2827857" y="3284895"/>
            <a:ext cx="3942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(par exemple </a:t>
            </a:r>
            <a:r>
              <a:rPr lang="mr-IN" sz="2000" dirty="0"/>
              <a:t>–</a:t>
            </a:r>
            <a:r>
              <a:rPr lang="fr-FR" sz="2000" dirty="0"/>
              <a:t> </a:t>
            </a:r>
            <a:r>
              <a:rPr lang="fr-FR" sz="2000" dirty="0" err="1"/>
              <a:t>Ocean-based</a:t>
            </a:r>
            <a:r>
              <a:rPr lang="fr-FR" sz="2000" dirty="0"/>
              <a:t> CDR, </a:t>
            </a:r>
          </a:p>
          <a:p>
            <a:r>
              <a:rPr lang="fr-FR" sz="2000" dirty="0"/>
              <a:t>National </a:t>
            </a:r>
            <a:r>
              <a:rPr lang="fr-FR" sz="2000" dirty="0" err="1"/>
              <a:t>Academy</a:t>
            </a:r>
            <a:r>
              <a:rPr lang="fr-FR" sz="2000" dirty="0"/>
              <a:t> of Sciences,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0D4AAC-88DC-8C4C-81D7-824C2AFF4032}"/>
              </a:ext>
            </a:extLst>
          </p:cNvPr>
          <p:cNvSpPr txBox="1"/>
          <p:nvPr/>
        </p:nvSpPr>
        <p:spPr>
          <a:xfrm>
            <a:off x="2527871" y="4511839"/>
            <a:ext cx="3832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De nombreuses questions sur :</a:t>
            </a:r>
          </a:p>
          <a:p>
            <a:pPr marL="214313" indent="-214313">
              <a:buFontTx/>
              <a:buChar char="-"/>
            </a:pPr>
            <a:r>
              <a:rPr lang="fr-FR" sz="2200" dirty="0"/>
              <a:t>Développement, coût</a:t>
            </a:r>
          </a:p>
          <a:p>
            <a:pPr marL="214313" indent="-214313">
              <a:buFontTx/>
              <a:buChar char="-"/>
            </a:pPr>
            <a:r>
              <a:rPr lang="fr-FR" sz="2200" dirty="0"/>
              <a:t>Efficacité, potentiel, durabilité</a:t>
            </a:r>
          </a:p>
          <a:p>
            <a:pPr marL="214313" indent="-214313">
              <a:buFontTx/>
              <a:buChar char="-"/>
            </a:pPr>
            <a:r>
              <a:rPr lang="fr-FR" sz="2200" dirty="0"/>
              <a:t>Effets collatéraux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FF2958-B918-534E-A6C1-B70D11B43BCF}"/>
              </a:ext>
            </a:extLst>
          </p:cNvPr>
          <p:cNvSpPr txBox="1"/>
          <p:nvPr/>
        </p:nvSpPr>
        <p:spPr>
          <a:xfrm>
            <a:off x="988583" y="983700"/>
            <a:ext cx="507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Quelles technologies pour l’EDC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407911-F591-514A-86FE-71C7EF679DA6}"/>
              </a:ext>
            </a:extLst>
          </p:cNvPr>
          <p:cNvSpPr txBox="1"/>
          <p:nvPr/>
        </p:nvSpPr>
        <p:spPr>
          <a:xfrm>
            <a:off x="1211613" y="1622886"/>
            <a:ext cx="862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DACCS* et BECCS** intégrés </a:t>
            </a:r>
            <a:r>
              <a:rPr lang="fr-FR" sz="2400" dirty="0" err="1">
                <a:solidFill>
                  <a:schemeClr val="bg1">
                    <a:lumMod val="75000"/>
                  </a:schemeClr>
                </a:solidFill>
              </a:rPr>
              <a:t>dansde</a:t>
            </a:r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 nombreux scénarios 1.5°C/2°C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F091-6F38-E442-9035-1EDDD7BF5185}"/>
              </a:ext>
            </a:extLst>
          </p:cNvPr>
          <p:cNvSpPr/>
          <p:nvPr/>
        </p:nvSpPr>
        <p:spPr>
          <a:xfrm>
            <a:off x="250520" y="951978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43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FCF1F3-6773-D141-8430-384709285355}"/>
              </a:ext>
            </a:extLst>
          </p:cNvPr>
          <p:cNvSpPr/>
          <p:nvPr/>
        </p:nvSpPr>
        <p:spPr>
          <a:xfrm>
            <a:off x="234012" y="951977"/>
            <a:ext cx="576578" cy="5636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01D6AA-C8E4-8B4E-8190-A33B10A60BD0}"/>
              </a:ext>
            </a:extLst>
          </p:cNvPr>
          <p:cNvSpPr txBox="1"/>
          <p:nvPr/>
        </p:nvSpPr>
        <p:spPr>
          <a:xfrm>
            <a:off x="810590" y="992431"/>
            <a:ext cx="820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… et quelques suggestions de ressources pédagogiques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8DE7D8-7804-BB49-AAF8-973040EA45B1}"/>
              </a:ext>
            </a:extLst>
          </p:cNvPr>
          <p:cNvSpPr txBox="1"/>
          <p:nvPr/>
        </p:nvSpPr>
        <p:spPr>
          <a:xfrm>
            <a:off x="554525" y="1881112"/>
            <a:ext cx="261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Bilan et Carbone et Emissions anthropiques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136477-29C3-394E-BCB2-E824763497B8}"/>
              </a:ext>
            </a:extLst>
          </p:cNvPr>
          <p:cNvSpPr txBox="1"/>
          <p:nvPr/>
        </p:nvSpPr>
        <p:spPr>
          <a:xfrm>
            <a:off x="3373134" y="1682895"/>
            <a:ext cx="7850188" cy="21236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200" dirty="0"/>
              <a:t>Le global </a:t>
            </a:r>
            <a:r>
              <a:rPr lang="fr-FR" sz="2200" dirty="0" err="1"/>
              <a:t>carbon</a:t>
            </a:r>
            <a:r>
              <a:rPr lang="fr-FR" sz="2200" dirty="0"/>
              <a:t> budget </a:t>
            </a:r>
            <a:r>
              <a:rPr lang="fr-FR" sz="2200" dirty="0">
                <a:hlinkClick r:id="rId2"/>
              </a:rPr>
              <a:t>https://globalcarbonbudget.org/</a:t>
            </a:r>
            <a:endParaRPr lang="fr-FR" sz="2200" dirty="0"/>
          </a:p>
          <a:p>
            <a:pPr marL="342900" indent="-342900">
              <a:buAutoNum type="arabicPeriod"/>
            </a:pPr>
            <a:endParaRPr lang="fr-FR" sz="2200" dirty="0"/>
          </a:p>
          <a:p>
            <a:pPr marL="342900" indent="-342900">
              <a:buAutoNum type="arabicPeriod"/>
            </a:pPr>
            <a:r>
              <a:rPr lang="fr-FR" sz="2200" dirty="0"/>
              <a:t>Le global </a:t>
            </a:r>
            <a:r>
              <a:rPr lang="fr-FR" sz="2200" dirty="0" err="1"/>
              <a:t>carbon</a:t>
            </a:r>
            <a:r>
              <a:rPr lang="fr-FR" sz="2200" dirty="0"/>
              <a:t> atlas </a:t>
            </a:r>
            <a:r>
              <a:rPr lang="fr-FR" sz="2200" u="sng" dirty="0">
                <a:solidFill>
                  <a:schemeClr val="accent1"/>
                </a:solidFill>
                <a:hlinkClick r:id="rId3"/>
              </a:rPr>
              <a:t>https://globalcarbonatlas.org/</a:t>
            </a:r>
            <a:endParaRPr lang="fr-FR" sz="2200" u="sng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fr-FR" sz="2200" u="sng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fr-FR" sz="2200" dirty="0"/>
              <a:t>Pour la France : rapports du HCC et le CITEPA </a:t>
            </a:r>
            <a:r>
              <a:rPr lang="fr-FR" sz="2200" dirty="0">
                <a:hlinkClick r:id="rId4"/>
              </a:rPr>
              <a:t>https://www.hautconseilclimat.fr/</a:t>
            </a:r>
            <a:r>
              <a:rPr lang="fr-FR" sz="2200" dirty="0"/>
              <a:t> &amp; </a:t>
            </a:r>
            <a:r>
              <a:rPr lang="fr-FR" sz="2200" dirty="0">
                <a:hlinkClick r:id="rId5"/>
              </a:rPr>
              <a:t>https://</a:t>
            </a:r>
            <a:r>
              <a:rPr lang="fr-FR" sz="2200" dirty="0" err="1">
                <a:hlinkClick r:id="rId5"/>
              </a:rPr>
              <a:t>www.citepa.org</a:t>
            </a:r>
            <a:r>
              <a:rPr lang="fr-FR" sz="2200" dirty="0">
                <a:hlinkClick r:id="rId5"/>
              </a:rPr>
              <a:t>/</a:t>
            </a:r>
            <a:r>
              <a:rPr lang="fr-FR" sz="2200" dirty="0" err="1">
                <a:hlinkClick r:id="rId5"/>
              </a:rPr>
              <a:t>fr</a:t>
            </a:r>
            <a:r>
              <a:rPr lang="fr-FR" sz="2200" dirty="0">
                <a:hlinkClick r:id="rId5"/>
              </a:rPr>
              <a:t>/</a:t>
            </a:r>
            <a:endParaRPr lang="fr-FR" sz="2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2CA074-E46E-3945-9BE3-B215FA763A54}"/>
              </a:ext>
            </a:extLst>
          </p:cNvPr>
          <p:cNvSpPr txBox="1"/>
          <p:nvPr/>
        </p:nvSpPr>
        <p:spPr>
          <a:xfrm>
            <a:off x="554524" y="4198816"/>
            <a:ext cx="261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Projections climatiques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D126C3-722E-974C-91F6-E34ADACB815A}"/>
              </a:ext>
            </a:extLst>
          </p:cNvPr>
          <p:cNvSpPr txBox="1"/>
          <p:nvPr/>
        </p:nvSpPr>
        <p:spPr>
          <a:xfrm>
            <a:off x="3373134" y="4066532"/>
            <a:ext cx="7261464" cy="17851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200" dirty="0"/>
              <a:t>Les rapports du GIEC </a:t>
            </a:r>
            <a:r>
              <a:rPr lang="fr-FR" sz="2200" dirty="0">
                <a:hlinkClick r:id="rId6"/>
              </a:rPr>
              <a:t>https://www.ipcc.ch/</a:t>
            </a:r>
            <a:endParaRPr lang="fr-FR" sz="2200" dirty="0"/>
          </a:p>
          <a:p>
            <a:pPr marL="342900" indent="-342900">
              <a:buAutoNum type="arabicPeriod"/>
            </a:pPr>
            <a:endParaRPr lang="fr-FR" sz="2200" dirty="0"/>
          </a:p>
          <a:p>
            <a:pPr marL="342900" indent="-342900">
              <a:buAutoNum type="arabicPeriod"/>
            </a:pPr>
            <a:r>
              <a:rPr lang="fr-FR" sz="2200" dirty="0"/>
              <a:t>L’atlas interactif  </a:t>
            </a:r>
            <a:r>
              <a:rPr lang="fr-FR" sz="2200" dirty="0">
                <a:hlinkClick r:id="rId7"/>
              </a:rPr>
              <a:t>https://interactive-atlas.ipcc.ch/</a:t>
            </a:r>
            <a:endParaRPr lang="fr-FR" sz="2200" dirty="0"/>
          </a:p>
          <a:p>
            <a:pPr marL="342900" indent="-342900">
              <a:buAutoNum type="arabicPeriod"/>
            </a:pPr>
            <a:endParaRPr lang="fr-FR" sz="2200" u="sng" dirty="0"/>
          </a:p>
          <a:p>
            <a:pPr marL="342900" indent="-342900">
              <a:buAutoNum type="arabicPeriod"/>
            </a:pPr>
            <a:r>
              <a:rPr lang="fr-FR" sz="2200" dirty="0"/>
              <a:t>Pour le France, le site DRIAS  </a:t>
            </a:r>
            <a:r>
              <a:rPr lang="fr-FR" sz="2200" dirty="0">
                <a:hlinkClick r:id="rId8"/>
              </a:rPr>
              <a:t>https://</a:t>
            </a:r>
            <a:r>
              <a:rPr lang="fr-FR" sz="2200" dirty="0" err="1">
                <a:hlinkClick r:id="rId8"/>
              </a:rPr>
              <a:t>www.drias-climat.fr</a:t>
            </a:r>
            <a:r>
              <a:rPr lang="fr-FR" sz="2200" dirty="0">
                <a:hlinkClick r:id="rId8"/>
              </a:rPr>
              <a:t>/</a:t>
            </a:r>
            <a:endParaRPr lang="fr-FR" sz="2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306FAA-2C4F-2F4C-B52D-2DF53AFC5459}"/>
              </a:ext>
            </a:extLst>
          </p:cNvPr>
          <p:cNvSpPr txBox="1"/>
          <p:nvPr/>
        </p:nvSpPr>
        <p:spPr>
          <a:xfrm>
            <a:off x="441403" y="5488394"/>
            <a:ext cx="261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Bilan carbone dans le monde académique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3EF921-615C-084B-9460-B4984FC8D222}"/>
              </a:ext>
            </a:extLst>
          </p:cNvPr>
          <p:cNvSpPr txBox="1"/>
          <p:nvPr/>
        </p:nvSpPr>
        <p:spPr>
          <a:xfrm>
            <a:off x="3373134" y="6088559"/>
            <a:ext cx="4593420" cy="4308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/>
              <a:t>Labo 1.5 </a:t>
            </a:r>
            <a:r>
              <a:rPr lang="fr-FR" sz="2200" dirty="0">
                <a:hlinkClick r:id="rId9"/>
              </a:rPr>
              <a:t>https://labos1point5.org/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72996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ED89736-4547-104D-AE99-1EE8B87FC51D}"/>
              </a:ext>
            </a:extLst>
          </p:cNvPr>
          <p:cNvSpPr txBox="1"/>
          <p:nvPr/>
        </p:nvSpPr>
        <p:spPr>
          <a:xfrm>
            <a:off x="623590" y="1077625"/>
            <a:ext cx="775826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Une année 2023 exceptionnellement chaude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D8B97E-63A8-E140-84AE-D86937AC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56" y="1795045"/>
            <a:ext cx="7758260" cy="48489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687C8B-BAE9-424F-B715-0241236DF0BE}"/>
              </a:ext>
            </a:extLst>
          </p:cNvPr>
          <p:cNvSpPr txBox="1"/>
          <p:nvPr/>
        </p:nvSpPr>
        <p:spPr>
          <a:xfrm>
            <a:off x="8628516" y="1795045"/>
            <a:ext cx="167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1.45 ± 0.12 °C de plus que  </a:t>
            </a:r>
          </a:p>
          <a:p>
            <a:r>
              <a:rPr lang="en" dirty="0"/>
              <a:t>1850-1900</a:t>
            </a:r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A1F5CCF-D0F7-0E40-86AF-FA7D3C10854C}"/>
              </a:ext>
            </a:extLst>
          </p:cNvPr>
          <p:cNvSpPr/>
          <p:nvPr/>
        </p:nvSpPr>
        <p:spPr>
          <a:xfrm>
            <a:off x="7768977" y="2331876"/>
            <a:ext cx="386499" cy="386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74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441D48C-B841-0D4C-A33A-1853C638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5" y="1330195"/>
            <a:ext cx="9144000" cy="47813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691BBD-50B1-D14B-AC96-5022FA051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174" y="3572074"/>
            <a:ext cx="4333656" cy="30996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4BCE04-C915-D340-A47D-BB4AA9B38CA4}"/>
              </a:ext>
            </a:extLst>
          </p:cNvPr>
          <p:cNvSpPr txBox="1"/>
          <p:nvPr/>
        </p:nvSpPr>
        <p:spPr>
          <a:xfrm>
            <a:off x="9006311" y="878249"/>
            <a:ext cx="2634544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800" dirty="0"/>
              <a:t>Des canicules marines dans tous les bassins </a:t>
            </a:r>
          </a:p>
        </p:txBody>
      </p:sp>
    </p:spTree>
    <p:extLst>
      <p:ext uri="{BB962C8B-B14F-4D97-AF65-F5344CB8AC3E}">
        <p14:creationId xmlns:p14="http://schemas.microsoft.com/office/powerpoint/2010/main" val="400808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EB9B1B7-6A38-434E-A96C-A68CAC883F47}"/>
              </a:ext>
            </a:extLst>
          </p:cNvPr>
          <p:cNvSpPr txBox="1"/>
          <p:nvPr/>
        </p:nvSpPr>
        <p:spPr>
          <a:xfrm>
            <a:off x="-571500" y="1014607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/>
              <a:t>Une banquise antarctique réduite</a:t>
            </a:r>
          </a:p>
          <a:p>
            <a:endParaRPr lang="fr-FR" sz="3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93C29B-E8EB-4A41-82FF-A2615FDF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5" y="1782344"/>
            <a:ext cx="10300618" cy="48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2E842B-17BD-564A-B3C3-019B3B7417B5}"/>
              </a:ext>
            </a:extLst>
          </p:cNvPr>
          <p:cNvSpPr/>
          <p:nvPr/>
        </p:nvSpPr>
        <p:spPr>
          <a:xfrm>
            <a:off x="893241" y="1789782"/>
            <a:ext cx="8473313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21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réchauffement planétaire atteint 1,1°C – inédit depuis plus de 2 000 ans</a:t>
            </a:r>
          </a:p>
          <a:p>
            <a:r>
              <a:rPr lang="fr-FR" sz="21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attribué à 100% à l’influence humaine (GIEC, 2023) </a:t>
            </a:r>
          </a:p>
        </p:txBody>
      </p:sp>
      <p:cxnSp>
        <p:nvCxnSpPr>
          <p:cNvPr id="7" name="Google Shape;560;gfb1b536d3d_3_66">
            <a:extLst>
              <a:ext uri="{FF2B5EF4-FFF2-40B4-BE49-F238E27FC236}">
                <a16:creationId xmlns:a16="http://schemas.microsoft.com/office/drawing/2014/main" id="{A3641C04-A20E-AE47-8995-9A80C40D791F}"/>
              </a:ext>
            </a:extLst>
          </p:cNvPr>
          <p:cNvCxnSpPr>
            <a:cxnSpLocks/>
          </p:cNvCxnSpPr>
          <p:nvPr/>
        </p:nvCxnSpPr>
        <p:spPr>
          <a:xfrm>
            <a:off x="8530551" y="3733523"/>
            <a:ext cx="0" cy="127688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562;gfb1b536d3d_3_66">
            <a:extLst>
              <a:ext uri="{FF2B5EF4-FFF2-40B4-BE49-F238E27FC236}">
                <a16:creationId xmlns:a16="http://schemas.microsoft.com/office/drawing/2014/main" id="{876AF154-5E79-7F4D-882D-E4E4C8253D7E}"/>
              </a:ext>
            </a:extLst>
          </p:cNvPr>
          <p:cNvSpPr txBox="1"/>
          <p:nvPr/>
        </p:nvSpPr>
        <p:spPr>
          <a:xfrm>
            <a:off x="8408463" y="4156538"/>
            <a:ext cx="105457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+1,1°C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5035509-8C21-464A-B74A-A6170A292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86" t="6157" r="35277"/>
          <a:stretch/>
        </p:blipFill>
        <p:spPr bwMode="auto">
          <a:xfrm>
            <a:off x="9394229" y="2730674"/>
            <a:ext cx="497088" cy="3461240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C57658CC-8FF9-514D-A080-98A732D7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3892" y="2638197"/>
            <a:ext cx="7774571" cy="373838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1B9D624-D4E2-2A40-B699-39465A8F6D38}"/>
              </a:ext>
            </a:extLst>
          </p:cNvPr>
          <p:cNvSpPr txBox="1"/>
          <p:nvPr/>
        </p:nvSpPr>
        <p:spPr>
          <a:xfrm>
            <a:off x="9118561" y="2774484"/>
            <a:ext cx="2045426" cy="50013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400" dirty="0"/>
              <a:t>Réchauffement </a:t>
            </a:r>
          </a:p>
          <a:p>
            <a:r>
              <a:rPr lang="fr-FR" sz="1400" b="1" dirty="0"/>
              <a:t>dû à l’influence humaine</a:t>
            </a:r>
            <a:endParaRPr lang="fr-FR" sz="1400" b="1" baseline="-25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A8F7BF-C54E-9741-A64C-8337C222309C}"/>
              </a:ext>
            </a:extLst>
          </p:cNvPr>
          <p:cNvSpPr txBox="1"/>
          <p:nvPr/>
        </p:nvSpPr>
        <p:spPr>
          <a:xfrm>
            <a:off x="10166985" y="4033792"/>
            <a:ext cx="1569903" cy="71558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400" i="1" dirty="0"/>
              <a:t>100% du réchauffement observé</a:t>
            </a:r>
            <a:endParaRPr lang="fr-FR" sz="1400" b="1" i="1" baseline="-25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097F3B-9022-4A41-87ED-B62859014D50}"/>
              </a:ext>
            </a:extLst>
          </p:cNvPr>
          <p:cNvSpPr txBox="1"/>
          <p:nvPr/>
        </p:nvSpPr>
        <p:spPr>
          <a:xfrm>
            <a:off x="9118561" y="6191914"/>
            <a:ext cx="13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(GIEC, 2023)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9A1224-7B0E-7247-923C-ACCE91BD4FCB}"/>
              </a:ext>
            </a:extLst>
          </p:cNvPr>
          <p:cNvSpPr txBox="1"/>
          <p:nvPr/>
        </p:nvSpPr>
        <p:spPr>
          <a:xfrm>
            <a:off x="828807" y="1154730"/>
            <a:ext cx="495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Augmentation des températures</a:t>
            </a:r>
          </a:p>
        </p:txBody>
      </p:sp>
    </p:spTree>
    <p:extLst>
      <p:ext uri="{BB962C8B-B14F-4D97-AF65-F5344CB8AC3E}">
        <p14:creationId xmlns:p14="http://schemas.microsoft.com/office/powerpoint/2010/main" val="309422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1AE9E6-5356-F542-9EC3-E0F6B8C3E02F}"/>
              </a:ext>
            </a:extLst>
          </p:cNvPr>
          <p:cNvSpPr/>
          <p:nvPr/>
        </p:nvSpPr>
        <p:spPr>
          <a:xfrm>
            <a:off x="600072" y="2449290"/>
            <a:ext cx="343297" cy="3432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4A7CF3-DC72-7543-9CF9-FB0F762EECE0}"/>
              </a:ext>
            </a:extLst>
          </p:cNvPr>
          <p:cNvSpPr txBox="1"/>
          <p:nvPr/>
        </p:nvSpPr>
        <p:spPr>
          <a:xfrm>
            <a:off x="1282683" y="2407866"/>
            <a:ext cx="5512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Emissions anthropiques et CO</a:t>
            </a:r>
            <a:r>
              <a:rPr lang="fr-FR" sz="2200" baseline="-25000" dirty="0"/>
              <a:t>2</a:t>
            </a:r>
            <a:r>
              <a:rPr lang="fr-FR" sz="2200" dirty="0"/>
              <a:t> atmosphérique</a:t>
            </a:r>
          </a:p>
          <a:p>
            <a:r>
              <a:rPr lang="fr-FR" sz="2200" dirty="0"/>
              <a:t>	</a:t>
            </a:r>
            <a:r>
              <a:rPr lang="fr-FR" sz="2200" dirty="0">
                <a:sym typeface="Wingdings"/>
              </a:rPr>
              <a:t> de l’importance des puits de carbone</a:t>
            </a:r>
            <a:endParaRPr lang="fr-FR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3C18F-11C2-AA46-8822-F3AF48C9FAC7}"/>
              </a:ext>
            </a:extLst>
          </p:cNvPr>
          <p:cNvSpPr/>
          <p:nvPr/>
        </p:nvSpPr>
        <p:spPr>
          <a:xfrm>
            <a:off x="600072" y="3585940"/>
            <a:ext cx="343297" cy="3432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A16A5B-6669-0141-8317-6FA6C674334E}"/>
              </a:ext>
            </a:extLst>
          </p:cNvPr>
          <p:cNvSpPr txBox="1"/>
          <p:nvPr/>
        </p:nvSpPr>
        <p:spPr>
          <a:xfrm>
            <a:off x="1282683" y="3544516"/>
            <a:ext cx="6948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Projections climatiques, Impacts et trajectoires d’émissions</a:t>
            </a:r>
          </a:p>
          <a:p>
            <a:r>
              <a:rPr lang="fr-FR" sz="2200" dirty="0"/>
              <a:t>	</a:t>
            </a:r>
            <a:r>
              <a:rPr lang="fr-FR" sz="2200" dirty="0">
                <a:sym typeface="Wingdings"/>
              </a:rPr>
              <a:t> Budget carbone « restant » et émissions nettes zéro</a:t>
            </a:r>
            <a:endParaRPr lang="fr-FR" sz="2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C7D6E8-50A2-D74C-A771-F90DE7D7C0DF}"/>
              </a:ext>
            </a:extLst>
          </p:cNvPr>
          <p:cNvSpPr txBox="1"/>
          <p:nvPr/>
        </p:nvSpPr>
        <p:spPr>
          <a:xfrm>
            <a:off x="351913" y="1132717"/>
            <a:ext cx="496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Changement climatique et… CO</a:t>
            </a:r>
            <a:r>
              <a:rPr lang="fr-FR" sz="2800" baseline="-250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23130-2F12-5148-87D5-1E40CB998128}"/>
              </a:ext>
            </a:extLst>
          </p:cNvPr>
          <p:cNvSpPr/>
          <p:nvPr/>
        </p:nvSpPr>
        <p:spPr>
          <a:xfrm>
            <a:off x="600072" y="4722590"/>
            <a:ext cx="343297" cy="3432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57E13B-8E4B-D44E-B0D7-8E594DDA2938}"/>
              </a:ext>
            </a:extLst>
          </p:cNvPr>
          <p:cNvSpPr txBox="1"/>
          <p:nvPr/>
        </p:nvSpPr>
        <p:spPr>
          <a:xfrm>
            <a:off x="1282683" y="4681166"/>
            <a:ext cx="6484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… et quelques suggestions de ressources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24814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F037826-5B51-5E4F-AAF9-597D81C4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3" y="1954891"/>
            <a:ext cx="10056878" cy="4754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09D362-CEF5-2147-AD3E-6F6CE079B934}"/>
              </a:ext>
            </a:extLst>
          </p:cNvPr>
          <p:cNvSpPr/>
          <p:nvPr/>
        </p:nvSpPr>
        <p:spPr>
          <a:xfrm>
            <a:off x="1072704" y="1065528"/>
            <a:ext cx="7501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</a:pPr>
            <a:r>
              <a:rPr lang="fr-FR" sz="2800" dirty="0"/>
              <a:t>Emissions et CO</a:t>
            </a:r>
            <a:r>
              <a:rPr lang="fr-FR" sz="2800" baseline="-25000" dirty="0"/>
              <a:t>2</a:t>
            </a:r>
            <a:r>
              <a:rPr lang="fr-FR" sz="2800" dirty="0"/>
              <a:t> atmosphérique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66C0B-F51C-C343-8C26-8C953D193A7D}"/>
              </a:ext>
            </a:extLst>
          </p:cNvPr>
          <p:cNvSpPr/>
          <p:nvPr/>
        </p:nvSpPr>
        <p:spPr>
          <a:xfrm>
            <a:off x="275573" y="988990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7AC644-CD40-C644-A7D9-36F1EE34876C}"/>
              </a:ext>
            </a:extLst>
          </p:cNvPr>
          <p:cNvSpPr txBox="1"/>
          <p:nvPr/>
        </p:nvSpPr>
        <p:spPr>
          <a:xfrm>
            <a:off x="3972273" y="2903520"/>
            <a:ext cx="2697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+ 30% </a:t>
            </a:r>
            <a:r>
              <a:rPr lang="fr-FR" sz="2800" dirty="0" err="1"/>
              <a:t>since</a:t>
            </a:r>
            <a:r>
              <a:rPr lang="fr-FR" sz="2800" dirty="0"/>
              <a:t> 1958</a:t>
            </a:r>
          </a:p>
          <a:p>
            <a:r>
              <a:rPr lang="fr-FR" sz="2800" dirty="0"/>
              <a:t>+ 45% </a:t>
            </a:r>
            <a:r>
              <a:rPr lang="fr-FR" sz="2800" dirty="0" err="1"/>
              <a:t>since</a:t>
            </a:r>
            <a:r>
              <a:rPr lang="fr-FR" sz="2800" dirty="0"/>
              <a:t> 1750 </a:t>
            </a:r>
          </a:p>
        </p:txBody>
      </p:sp>
    </p:spTree>
    <p:extLst>
      <p:ext uri="{BB962C8B-B14F-4D97-AF65-F5344CB8AC3E}">
        <p14:creationId xmlns:p14="http://schemas.microsoft.com/office/powerpoint/2010/main" val="133559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CC56A3-1C7B-FD49-A3CA-47CE5BE9B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73" y="1573587"/>
            <a:ext cx="82931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AU" sz="2400" dirty="0"/>
              <a:t>Combustibles </a:t>
            </a:r>
            <a:r>
              <a:rPr lang="en-AU" sz="2400" dirty="0" err="1"/>
              <a:t>Fossiles</a:t>
            </a:r>
            <a:r>
              <a:rPr lang="en-AU" sz="2400" dirty="0"/>
              <a:t> et Production de </a:t>
            </a:r>
            <a:r>
              <a:rPr lang="en-AU" sz="2400" dirty="0" err="1"/>
              <a:t>Ciment</a:t>
            </a:r>
            <a:endParaRPr lang="en-GB" sz="2400" baseline="-25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5104EE-39F3-9443-B426-D178A9CDE3F6}"/>
              </a:ext>
            </a:extLst>
          </p:cNvPr>
          <p:cNvSpPr txBox="1"/>
          <p:nvPr/>
        </p:nvSpPr>
        <p:spPr>
          <a:xfrm>
            <a:off x="1051133" y="1010709"/>
            <a:ext cx="794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cycle du Carbone : les émissions anthropiques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23789-7ED2-C248-AAF6-467592EA1528}"/>
              </a:ext>
            </a:extLst>
          </p:cNvPr>
          <p:cNvSpPr/>
          <p:nvPr/>
        </p:nvSpPr>
        <p:spPr>
          <a:xfrm>
            <a:off x="275573" y="988990"/>
            <a:ext cx="599248" cy="586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oogle Shape;152;p12">
            <a:extLst>
              <a:ext uri="{FF2B5EF4-FFF2-40B4-BE49-F238E27FC236}">
                <a16:creationId xmlns:a16="http://schemas.microsoft.com/office/drawing/2014/main" id="{176DF8F9-F67C-BD4C-B25E-34EACA06EC7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5197" y="1991864"/>
            <a:ext cx="8293099" cy="465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362BC667-6787-D74F-A1F8-5ADC31D7E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005" y="5200960"/>
            <a:ext cx="3162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>
                <a:latin typeface="Arial Narrow" charset="0"/>
              </a:rPr>
              <a:t>Source:</a:t>
            </a:r>
            <a:r>
              <a:rPr lang="en-US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AU" dirty="0" err="1">
                <a:latin typeface="Arial Narrow" charset="0"/>
              </a:rPr>
              <a:t>Friedlingstein</a:t>
            </a:r>
            <a:r>
              <a:rPr lang="en-AU" dirty="0">
                <a:latin typeface="Arial Narrow" charset="0"/>
              </a:rPr>
              <a:t> et al. 2023 ;</a:t>
            </a:r>
            <a:r>
              <a:rPr lang="en-US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AU" dirty="0">
                <a:latin typeface="Arial Narrow" charset="0"/>
              </a:rPr>
              <a:t>Global Carbon Budget 2023</a:t>
            </a:r>
          </a:p>
        </p:txBody>
      </p:sp>
    </p:spTree>
    <p:extLst>
      <p:ext uri="{BB962C8B-B14F-4D97-AF65-F5344CB8AC3E}">
        <p14:creationId xmlns:p14="http://schemas.microsoft.com/office/powerpoint/2010/main" val="52408837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ga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pos AVEC logo UV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apos SANS logo UV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876</Words>
  <Application>Microsoft Macintosh PowerPoint</Application>
  <PresentationFormat>Grand écran</PresentationFormat>
  <Paragraphs>120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Wingdings</vt:lpstr>
      <vt:lpstr>Wingdings 3</vt:lpstr>
      <vt:lpstr>Page de garde</vt:lpstr>
      <vt:lpstr>Diapos AVEC logo UVED</vt:lpstr>
      <vt:lpstr>Diapos SANS logo UVED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ARBRES</dc:title>
  <dc:creator>Vincent Sennes</dc:creator>
  <cp:lastModifiedBy>Microsoft Office User</cp:lastModifiedBy>
  <cp:revision>90</cp:revision>
  <dcterms:created xsi:type="dcterms:W3CDTF">2024-01-29T10:24:12Z</dcterms:created>
  <dcterms:modified xsi:type="dcterms:W3CDTF">2024-03-29T08:26:21Z</dcterms:modified>
</cp:coreProperties>
</file>